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01" r:id="rId2"/>
    <p:sldId id="270" r:id="rId3"/>
    <p:sldId id="271" r:id="rId4"/>
    <p:sldId id="257" r:id="rId5"/>
    <p:sldId id="258" r:id="rId6"/>
    <p:sldId id="259" r:id="rId7"/>
    <p:sldId id="266" r:id="rId8"/>
    <p:sldId id="262" r:id="rId9"/>
    <p:sldId id="263" r:id="rId10"/>
    <p:sldId id="260" r:id="rId11"/>
    <p:sldId id="264" r:id="rId12"/>
    <p:sldId id="261" r:id="rId13"/>
    <p:sldId id="272" r:id="rId14"/>
    <p:sldId id="265" r:id="rId15"/>
    <p:sldId id="267" r:id="rId16"/>
    <p:sldId id="269" r:id="rId17"/>
    <p:sldId id="273" r:id="rId18"/>
    <p:sldId id="274" r:id="rId19"/>
    <p:sldId id="275" r:id="rId20"/>
    <p:sldId id="276" r:id="rId21"/>
    <p:sldId id="277" r:id="rId22"/>
    <p:sldId id="278" r:id="rId23"/>
    <p:sldId id="279" r:id="rId24"/>
    <p:sldId id="280" r:id="rId25"/>
    <p:sldId id="282" r:id="rId26"/>
    <p:sldId id="299" r:id="rId27"/>
    <p:sldId id="284" r:id="rId28"/>
    <p:sldId id="286" r:id="rId29"/>
    <p:sldId id="287" r:id="rId30"/>
    <p:sldId id="288" r:id="rId31"/>
    <p:sldId id="289" r:id="rId32"/>
    <p:sldId id="290" r:id="rId33"/>
    <p:sldId id="302" r:id="rId34"/>
    <p:sldId id="292" r:id="rId35"/>
    <p:sldId id="293" r:id="rId36"/>
    <p:sldId id="294" r:id="rId37"/>
    <p:sldId id="297" r:id="rId38"/>
    <p:sldId id="298" r:id="rId39"/>
    <p:sldId id="30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470" y="-42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DE7012-964B-4D75-BD4F-D1802296FA04}" type="datetimeFigureOut">
              <a:rPr lang="en-US" smtClean="0"/>
              <a:pPr/>
              <a:t>3/9/2016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0ED2C7-D657-4FB0-82C3-E10D3EE8CDC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0049B9-221A-4A8C-BC32-B5648791ED42}" type="slidenum">
              <a:rPr lang="en-US"/>
              <a:pPr/>
              <a:t>4</a:t>
            </a:fld>
            <a:endParaRPr lang="en-US"/>
          </a:p>
        </p:txBody>
      </p:sp>
      <p:sp>
        <p:nvSpPr>
          <p:cNvPr id="1126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26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31720F-8BA1-4DE6-B613-921492ED3BF1}" type="slidenum">
              <a:rPr lang="en-US"/>
              <a:pPr/>
              <a:t>5</a:t>
            </a:fld>
            <a:endParaRPr lang="en-US"/>
          </a:p>
        </p:txBody>
      </p:sp>
      <p:sp>
        <p:nvSpPr>
          <p:cNvPr id="1331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31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a:buFontTx/>
              <a:buChar char="•"/>
            </a:pPr>
            <a:r>
              <a:rPr lang="en-US">
                <a:latin typeface="Helvetica" pitchFamily="80" charset="0"/>
              </a:rPr>
              <a:t>The interior of the Earth is divided into layers based on chemical and physical properties. </a:t>
            </a:r>
          </a:p>
          <a:p>
            <a:pPr>
              <a:buFontTx/>
              <a:buChar char="•"/>
            </a:pPr>
            <a:r>
              <a:rPr lang="en-US">
                <a:latin typeface="Helvetica" pitchFamily="80" charset="0"/>
              </a:rPr>
              <a:t>The Earth has an outer silica-rich, solid crust, a highly viscous mantle, and a core comprising a liquid outer core that is much less viscous than the mantle, and a solid inner core.</a:t>
            </a:r>
          </a:p>
          <a:p>
            <a:pPr>
              <a:buFontTx/>
              <a:buChar char="•"/>
            </a:pPr>
            <a:endParaRPr lang="en-US">
              <a:latin typeface="Helvetica" pitchFamily="80" charset="0"/>
            </a:endParaRPr>
          </a:p>
          <a:p>
            <a:pPr>
              <a:buFontTx/>
              <a:buChar char="•"/>
            </a:pPr>
            <a:r>
              <a:rPr lang="en-US">
                <a:latin typeface="Helvetica" pitchFamily="80" charset="0"/>
              </a:rPr>
              <a:t>Working from the centre of the Earth out we have:</a:t>
            </a:r>
          </a:p>
          <a:p>
            <a:pPr lvl="1">
              <a:buFontTx/>
              <a:buChar char="•"/>
            </a:pPr>
            <a:r>
              <a:rPr lang="en-US">
                <a:latin typeface="Helvetica" pitchFamily="80" charset="0"/>
              </a:rPr>
              <a:t>The </a:t>
            </a:r>
            <a:r>
              <a:rPr lang="en-US" b="1"/>
              <a:t>inner core</a:t>
            </a:r>
            <a:r>
              <a:rPr lang="en-US">
                <a:latin typeface="Helvetica" pitchFamily="80" charset="0"/>
              </a:rPr>
              <a:t> is a primarily solid sphere about 1220 km in radius situated at Earth's center.</a:t>
            </a:r>
          </a:p>
          <a:p>
            <a:pPr lvl="3">
              <a:buFontTx/>
              <a:buChar char="•"/>
            </a:pPr>
            <a:r>
              <a:rPr lang="en-US">
                <a:latin typeface="Helvetica" pitchFamily="80" charset="0"/>
              </a:rPr>
              <a:t>Based on the abundance of chemical elements in the solar system, their physical properties, and other chemical constraints regarding the remainder of Earth's volume, the inner core is believed to be composed primarily of a nickel-iron alloy, with small amounts of some unknown elements.</a:t>
            </a:r>
          </a:p>
          <a:p>
            <a:pPr lvl="3">
              <a:buFontTx/>
              <a:buChar char="•"/>
            </a:pPr>
            <a:r>
              <a:rPr lang="en-US">
                <a:latin typeface="Helvetica" pitchFamily="80" charset="0"/>
              </a:rPr>
              <a:t>The temperature is estimated at 5,000-6,000 degrees Celsius and the pressure to be about 330 to 360 GPa (which is over 3,000,000 times that of the atmosphere!)</a:t>
            </a:r>
          </a:p>
          <a:p>
            <a:pPr lvl="1">
              <a:buFontTx/>
              <a:buChar char="•"/>
            </a:pPr>
            <a:r>
              <a:rPr lang="en-US">
                <a:latin typeface="Helvetica" pitchFamily="80" charset="0"/>
              </a:rPr>
              <a:t>The liquid outer core is </a:t>
            </a:r>
            <a:r>
              <a:rPr lang="en-US"/>
              <a:t>2300 km thick and like the inner core composed of a nickel-iron alloy (but with less iron than the solid inner core).</a:t>
            </a:r>
          </a:p>
          <a:p>
            <a:pPr lvl="3">
              <a:buFontTx/>
              <a:buChar char="•"/>
            </a:pPr>
            <a:r>
              <a:rPr lang="en-US"/>
              <a:t>Iseismic and other geophysical evidence indicates that the outer core is so hot that the metals are in a liquid state.</a:t>
            </a:r>
          </a:p>
          <a:p>
            <a:pPr lvl="1">
              <a:buFontTx/>
              <a:buChar char="•"/>
            </a:pPr>
            <a:r>
              <a:rPr lang="en-US"/>
              <a:t>The mantle i</a:t>
            </a:r>
            <a:r>
              <a:rPr lang="en-US">
                <a:latin typeface="Helvetica" pitchFamily="80" charset="0"/>
              </a:rPr>
              <a:t>s approximately 2,900 km thick and comprises 70% of Earth's volume. (the core makes up about 30% of Earth's volume, with the outer crust [where we live] &lt;1%!!).</a:t>
            </a:r>
          </a:p>
          <a:p>
            <a:pPr lvl="3">
              <a:buFontTx/>
              <a:buChar char="•"/>
            </a:pPr>
            <a:r>
              <a:rPr lang="en-US">
                <a:latin typeface="Helvetica" pitchFamily="80" charset="0"/>
              </a:rPr>
              <a:t>The mantle is divided into sections based upon changes in its elastic properties with depth.</a:t>
            </a:r>
          </a:p>
          <a:p>
            <a:pPr lvl="3">
              <a:buFontTx/>
              <a:buChar char="•"/>
            </a:pPr>
            <a:r>
              <a:rPr lang="en-US">
                <a:latin typeface="Helvetica" pitchFamily="80" charset="0"/>
              </a:rPr>
              <a:t>In the mantle, temperatures range between 500-900 degrees Celsius at the upper boundary with the crust to over 4,000 degrees Celsius at the boundary with the core.</a:t>
            </a:r>
          </a:p>
          <a:p>
            <a:pPr lvl="3">
              <a:buFontTx/>
              <a:buChar char="•"/>
            </a:pPr>
            <a:r>
              <a:rPr lang="en-US">
                <a:latin typeface="Helvetica" pitchFamily="80" charset="0"/>
              </a:rPr>
              <a:t>Due to the temperature difference between the Earth's surface and outer core, and the ability of the crystalline rocks at high pressure and temperature to undergo slow, creeping, viscous-like deformation over millions of years, there is a convective material circulation in the mantle (mantle convection cells). Hot material rises up as mantle plumes (like a lava lamp!), while cooler (and heavier) material sinks downward to be reheated and rise up again.</a:t>
            </a:r>
          </a:p>
          <a:p>
            <a:pPr lvl="4"/>
            <a:r>
              <a:rPr lang="en-US"/>
              <a:t>- We shall see that this process is very important for plate tectonic motion…</a:t>
            </a:r>
          </a:p>
          <a:p>
            <a:pPr>
              <a:buFontTx/>
              <a:buChar char="•"/>
            </a:pPr>
            <a:r>
              <a:rPr lang="en-US"/>
              <a:t>The outer most layer is the crust - this is the most familiar to us as it is where we live. </a:t>
            </a:r>
          </a:p>
          <a:p>
            <a:pPr lvl="3">
              <a:buFontTx/>
              <a:buChar char="•"/>
            </a:pPr>
            <a:r>
              <a:rPr lang="en-US">
                <a:latin typeface="Helvetica" pitchFamily="80" charset="0"/>
              </a:rPr>
              <a:t>The distinction between crust and mantle is based on chemistry, rock types and seismic characteristics. </a:t>
            </a:r>
          </a:p>
          <a:p>
            <a:pPr lvl="4">
              <a:buFontTx/>
              <a:buChar char="-"/>
            </a:pPr>
            <a:r>
              <a:rPr lang="en-US"/>
              <a:t>Presenter: Ask the students to guess what the most abundant element in the earth’s crust is…..they may be surprised to learn that it is actually Oxygen (</a:t>
            </a:r>
            <a:r>
              <a:rPr lang="en-US">
                <a:solidFill>
                  <a:srgbClr val="FFCC66"/>
                </a:solidFill>
              </a:rPr>
              <a:t>46.6% Oxygen; 27.7% Silica; 8.1% Aluminum; 5.0% Iron; 3.6% Calcium; 2.8% Sodium; 2.6% Potassium; 2.1% Magnesium; plus trace elements)</a:t>
            </a:r>
          </a:p>
          <a:p>
            <a:pPr lvl="4">
              <a:buFontTx/>
              <a:buChar char="-"/>
            </a:pPr>
            <a:r>
              <a:rPr lang="en-US">
                <a:solidFill>
                  <a:srgbClr val="FFCC66"/>
                </a:solidFill>
              </a:rPr>
              <a:t>Click to next slide for more on the Crust….</a:t>
            </a:r>
            <a:endParaRPr lang="en-US"/>
          </a:p>
          <a:p>
            <a:pPr lvl="3">
              <a:buFontTx/>
              <a:buChar char="•"/>
            </a:pPr>
            <a:endParaRPr lang="en-US">
              <a:latin typeface="Helvetica" pitchFamily="80"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4EE553-B8B0-4569-9B78-6B055DDA8A59}" type="slidenum">
              <a:rPr lang="en-US"/>
              <a:pPr/>
              <a:t>6</a:t>
            </a:fld>
            <a:endParaRPr lang="en-US"/>
          </a:p>
        </p:txBody>
      </p:sp>
      <p:sp>
        <p:nvSpPr>
          <p:cNvPr id="91138"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9113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a:buFontTx/>
              <a:buChar char="•"/>
            </a:pPr>
            <a:r>
              <a:rPr lang="en-US"/>
              <a:t>The Earth has two different types of crust: Continental crust and Oceanic crust. Each has different properties and therefore behaves in different ways.</a:t>
            </a:r>
          </a:p>
          <a:p>
            <a:pPr>
              <a:buFontTx/>
              <a:buChar char="•"/>
            </a:pPr>
            <a:r>
              <a:rPr lang="en-US"/>
              <a:t>Continental crust:</a:t>
            </a:r>
          </a:p>
          <a:p>
            <a:pPr lvl="1">
              <a:buFontTx/>
              <a:buChar char="•"/>
            </a:pPr>
            <a:r>
              <a:rPr lang="en-US"/>
              <a:t>Continental crust forms the land (the continents, as the name suggests) that we see today.</a:t>
            </a:r>
          </a:p>
          <a:p>
            <a:pPr lvl="2">
              <a:buFontTx/>
              <a:buChar char="•"/>
            </a:pPr>
            <a:r>
              <a:rPr lang="en-US"/>
              <a:t> Continental crust averages about 35 km thick. Under some mountain chains, crustal thickness is approximately twice that thickness (about 70 km thick).</a:t>
            </a:r>
          </a:p>
          <a:p>
            <a:pPr lvl="3"/>
            <a:r>
              <a:rPr lang="en-US"/>
              <a:t>-  The mountains we see on earth have deep roots in the crust that we can’t see. The crust “floats” on the more dense mantle and, like how only the tip of an iceberg sticks up out of the water, we see only the tip of the continental crust - the mountain ranges. </a:t>
            </a:r>
          </a:p>
          <a:p>
            <a:pPr lvl="2">
              <a:buFontTx/>
              <a:buChar char="-"/>
            </a:pPr>
            <a:r>
              <a:rPr lang="en-US"/>
              <a:t>Continental crust is less dense and therefore more buoyant than oceanic crust</a:t>
            </a:r>
          </a:p>
          <a:p>
            <a:pPr lvl="2">
              <a:buFontTx/>
              <a:buChar char="-"/>
            </a:pPr>
            <a:r>
              <a:rPr lang="en-US"/>
              <a:t>Continental crust contains some of the oldest rocks on Earth. 	</a:t>
            </a:r>
          </a:p>
          <a:p>
            <a:pPr lvl="3"/>
            <a:r>
              <a:rPr lang="en-US"/>
              <a:t>- Ancient rocks exceeding 3.5 billion years in age are found on all of Earth's continents. The oldest rocks on Earth found so far are the Acasta Gneisses  in northwestern Canada near Great Slave Lake (4.03 Ga) [Ga = billion years ago] and the Isua Supracrustal  rocks in West Greenland (3.7 to 3.8 Ga), but well-studied rocks nearly as old  are also found in the Minnesota River Valley in the USA (3.5-3.7  billion years), in Swaziland (3.4-3.5 billion years), and in Western Australia  (3.4-3.6 billion years).</a:t>
            </a:r>
          </a:p>
          <a:p>
            <a:pPr lvl="3">
              <a:buFontTx/>
              <a:buChar char="-"/>
            </a:pPr>
            <a:endParaRPr lang="en-US"/>
          </a:p>
          <a:p>
            <a:pPr>
              <a:buFontTx/>
              <a:buChar char="-"/>
            </a:pPr>
            <a:r>
              <a:rPr lang="en-US"/>
              <a:t>Oceanic crust:</a:t>
            </a:r>
          </a:p>
          <a:p>
            <a:pPr lvl="1">
              <a:buFontTx/>
              <a:buChar char="-"/>
            </a:pPr>
            <a:r>
              <a:rPr lang="en-US"/>
              <a:t> As the name already suggests, this crust is below the oceans.</a:t>
            </a:r>
          </a:p>
          <a:p>
            <a:pPr lvl="2">
              <a:buFontTx/>
              <a:buChar char="-"/>
            </a:pPr>
            <a:r>
              <a:rPr lang="en-US"/>
              <a:t>Compared to continental crust, Oceanic crust is thin (6-11 km).</a:t>
            </a:r>
          </a:p>
          <a:p>
            <a:pPr lvl="2">
              <a:buFontTx/>
              <a:buChar char="-"/>
            </a:pPr>
            <a:r>
              <a:rPr lang="en-US"/>
              <a:t>It is more dense than continental crust and therefore when the two types of crust meet, oceanic crust will sink underneath continental crust.</a:t>
            </a:r>
          </a:p>
          <a:p>
            <a:pPr lvl="2">
              <a:buFontTx/>
              <a:buChar char="-"/>
            </a:pPr>
            <a:r>
              <a:rPr lang="en-US"/>
              <a:t>The rocks of the oceanic crust are very young compared with most of the rocks of the continental crust. They are not older than 200 million years.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847846-8F47-4FB6-B72F-2822D0575134}" type="slidenum">
              <a:rPr lang="en-US"/>
              <a:pPr/>
              <a:t>9</a:t>
            </a:fld>
            <a:endParaRPr 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pPr>
              <a:buFontTx/>
              <a:buChar char="•"/>
            </a:pPr>
            <a:r>
              <a:rPr lang="en-GB">
                <a:solidFill>
                  <a:srgbClr val="000000"/>
                </a:solidFill>
              </a:rPr>
              <a:t>Plates are made of rigid lithosphere – formed of the crust and the extreme upper mantle (point out these layers on the figure).</a:t>
            </a:r>
            <a:endParaRPr 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FB2993-277A-45F1-97B8-33D2028FD257}" type="slidenum">
              <a:rPr lang="en-US"/>
              <a:pPr/>
              <a:t>11</a:t>
            </a:fld>
            <a:endParaRPr lang="en-US"/>
          </a:p>
        </p:txBody>
      </p:sp>
      <p:sp>
        <p:nvSpPr>
          <p:cNvPr id="97282"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9728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a:buFontTx/>
              <a:buChar char="•"/>
            </a:pPr>
            <a:r>
              <a:rPr lang="en-GB">
                <a:solidFill>
                  <a:srgbClr val="000000"/>
                </a:solidFill>
              </a:rPr>
              <a:t>The asthenosphere, beneath the lithosphere, is part of the upper mantle and is so hot that it is 1 – 5% liquid (I.e. 95 – 99% solid). This liquid, usually at the junctions of the crystals, allow it to flow – which is why ‘astheno’ means weak.’ Beneath the asthenosphere is the rest of the mantle, which is completely solid – but can also flow (on geological time scales) because of the intense temperatures and pressures involved.</a:t>
            </a:r>
          </a:p>
          <a:p>
            <a:pPr>
              <a:buFontTx/>
              <a:buChar char="•"/>
            </a:pPr>
            <a:r>
              <a:rPr lang="en-US">
                <a:latin typeface="Helvetica" pitchFamily="80" charset="0"/>
              </a:rPr>
              <a:t>The base of the lithosphere-asthenosphere boundary corresponds approximately to the depth of the melting temperature in the mantle.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BCCB35-245E-45C9-9CBF-4BA6D3E374A5}" type="slidenum">
              <a:rPr lang="en-US"/>
              <a:pPr/>
              <a:t>16</a:t>
            </a:fld>
            <a:endParaRPr lang="en-US"/>
          </a:p>
        </p:txBody>
      </p:sp>
      <p:sp>
        <p:nvSpPr>
          <p:cNvPr id="27650"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765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How and Why do tectonic Plates move around?</a:t>
            </a:r>
          </a:p>
          <a:p>
            <a:endParaRPr lang="en-US"/>
          </a:p>
          <a:p>
            <a:pPr>
              <a:buFontTx/>
              <a:buChar char="•"/>
            </a:pPr>
            <a:r>
              <a:rPr lang="en-US"/>
              <a:t>The question of how tectonic plates are moved around the globe is answered by understanding mantle convection cells. </a:t>
            </a:r>
          </a:p>
          <a:p>
            <a:pPr>
              <a:buFontTx/>
              <a:buChar char="•"/>
            </a:pPr>
            <a:r>
              <a:rPr lang="en-US"/>
              <a:t>In the mantle hot material rises towards the lithosphere (like hot air rising out of an open oven - ever opened an oven door and felt the blast of hot air coming past your face?). The hot material reaches the base of the lithosphere where it cools and sinks back down through the mantle. The cool material is replaced by more hot material, and so on forming a large “convection cell” (as pictured in the diagram).</a:t>
            </a:r>
          </a:p>
          <a:p>
            <a:pPr>
              <a:buFontTx/>
              <a:buChar char="•"/>
            </a:pPr>
            <a:r>
              <a:rPr lang="en-US"/>
              <a:t>This slow but incessant movement in the mantle causes the rigid tectonic plates to move (float) around the earth surface (at an equally slow rate).</a:t>
            </a:r>
          </a:p>
          <a:p>
            <a:endParaRPr lang="en-US"/>
          </a:p>
          <a:p>
            <a:endParaRPr lang="en-US">
              <a:latin typeface="Helvetica" pitchFamily="80"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6694EB-75CE-4C52-95E6-A5DDD20DCDF9}" type="slidenum">
              <a:rPr lang="en-US"/>
              <a:pPr/>
              <a:t>18</a:t>
            </a:fld>
            <a:endParaRPr lang="en-US"/>
          </a:p>
        </p:txBody>
      </p:sp>
      <p:sp>
        <p:nvSpPr>
          <p:cNvPr id="2150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150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sz="900"/>
              <a:t>If you look at a map of the world, you may notice that some of the continents could fit together like pieces of a puzzle…..the shape of Africa and South America are a good example.</a:t>
            </a:r>
          </a:p>
          <a:p>
            <a:r>
              <a:rPr lang="en-US" sz="900"/>
              <a:t>This is because they DID used to fit together!</a:t>
            </a:r>
          </a:p>
          <a:p>
            <a:endParaRPr lang="en-US" sz="900"/>
          </a:p>
          <a:p>
            <a:r>
              <a:rPr lang="en-US" sz="900"/>
              <a:t>The Earth as we see it today was not always like it is now. Land masses have pulled apart and joined together by the process we call Plate Tectonics….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536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A93062D-D9D0-4983-92B6-4E45A73B3E75}" type="slidenum">
              <a:rPr lang="en-US" smtClean="0"/>
              <a:pPr fontAlgn="base">
                <a:spcBef>
                  <a:spcPct val="0"/>
                </a:spcBef>
                <a:spcAft>
                  <a:spcPct val="0"/>
                </a:spcAft>
                <a:defRPr/>
              </a:pPr>
              <a:t>19</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43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6B5607-6590-4684-BEDD-995CC1FA7733}" type="slidenum">
              <a:rPr lang="en-US" smtClean="0"/>
              <a:pPr fontAlgn="base">
                <a:spcBef>
                  <a:spcPct val="0"/>
                </a:spcBef>
                <a:spcAft>
                  <a:spcPct val="0"/>
                </a:spcAft>
                <a:defRPr/>
              </a:pPr>
              <a:t>20</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A008B6-73F9-4B67-9796-7B0EEC76ED85}" type="slidenum">
              <a:rPr lang="en-US"/>
              <a:pPr/>
              <a:t>21</a:t>
            </a:fld>
            <a:endParaRPr lang="en-US"/>
          </a:p>
        </p:txBody>
      </p:sp>
      <p:sp>
        <p:nvSpPr>
          <p:cNvPr id="31746"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17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We are now going to discuss the processes that occur at plate tectonic boundaries. What happens when plates meet?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84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69E2F6-36A4-47A9-8631-9A156452ED21}" type="slidenum">
              <a:rPr lang="en-US" smtClean="0"/>
              <a:pPr fontAlgn="base">
                <a:spcBef>
                  <a:spcPct val="0"/>
                </a:spcBef>
                <a:spcAft>
                  <a:spcPct val="0"/>
                </a:spcAft>
                <a:defRPr/>
              </a:pPr>
              <a:t>22</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94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1BE2DB4-6BAB-4D79-944E-FE62882088C5}" type="slidenum">
              <a:rPr lang="en-US" smtClean="0"/>
              <a:pPr fontAlgn="base">
                <a:spcBef>
                  <a:spcPct val="0"/>
                </a:spcBef>
                <a:spcAft>
                  <a:spcPct val="0"/>
                </a:spcAft>
                <a:defRPr/>
              </a:pPr>
              <a:t>23</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94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9508911-E887-4811-B960-8CFB967D5840}" type="slidenum">
              <a:rPr lang="en-US" smtClean="0"/>
              <a:pPr fontAlgn="base">
                <a:spcBef>
                  <a:spcPct val="0"/>
                </a:spcBef>
                <a:spcAft>
                  <a:spcPct val="0"/>
                </a:spcAft>
                <a:defRPr/>
              </a:pPr>
              <a:t>24</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7857C5-F63E-4051-A3B0-76F9682571A3}" type="slidenum">
              <a:rPr lang="en-US"/>
              <a:pPr/>
              <a:t>25</a:t>
            </a:fld>
            <a:endParaRPr lang="en-US"/>
          </a:p>
        </p:txBody>
      </p:sp>
      <p:sp>
        <p:nvSpPr>
          <p:cNvPr id="37890"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789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Ocean Ridges: This map shows the age of the oceanic crust. The red colouring shows the youngest ages, whilst the dark blue shows the oldest ages (around 200 million years old). </a:t>
            </a:r>
          </a:p>
          <a:p>
            <a:r>
              <a:rPr lang="en-US"/>
              <a:t>Presenter ask: Where are the Ocean Ridges located? I.e. where are the divergent boundaries?</a:t>
            </a:r>
          </a:p>
          <a:p>
            <a:endParaRPr lang="en-US"/>
          </a:p>
          <a:p>
            <a:r>
              <a:rPr lang="en-US"/>
              <a:t>Answer: The divergent boundaries are where the plates are pulling apart and new material is being produced. Therefore the Ocean ridges are in the middle of the red areas (the boundaries are in fact shown on the map). We can see a progression of the oceanic crust getting older away from the ocean ridges (like a conveyer belt).</a:t>
            </a:r>
          </a:p>
          <a:p>
            <a:endParaRPr lang="en-US"/>
          </a:p>
          <a:p>
            <a:r>
              <a:rPr lang="en-US"/>
              <a:t>Presenter: Before moving on to the next slide, point out Iceland. The divergent boundary runs straight through Iceland….</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2D4C41-BFE6-4BDB-8339-8D33C8B2D197}" type="slidenum">
              <a:rPr lang="en-US" smtClean="0"/>
              <a:pPr fontAlgn="base">
                <a:spcBef>
                  <a:spcPct val="0"/>
                </a:spcBef>
                <a:spcAft>
                  <a:spcPct val="0"/>
                </a:spcAft>
                <a:defRPr/>
              </a:pPr>
              <a:t>26</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FCE8B7-6ABA-4B54-A94E-0CE82ABF7DB2}" type="slidenum">
              <a:rPr lang="en-US"/>
              <a:pPr/>
              <a:t>36</a:t>
            </a:fld>
            <a:endParaRPr lang="en-US"/>
          </a:p>
        </p:txBody>
      </p:sp>
      <p:sp>
        <p:nvSpPr>
          <p:cNvPr id="46082"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608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latin typeface="Helvetica" pitchFamily="80" charset="0"/>
              </a:rPr>
              <a:t>Example: </a:t>
            </a:r>
          </a:p>
          <a:p>
            <a:pPr>
              <a:buFontTx/>
              <a:buChar char="•"/>
            </a:pPr>
            <a:r>
              <a:rPr lang="en-US">
                <a:latin typeface="Helvetica" pitchFamily="80" charset="0"/>
              </a:rPr>
              <a:t>India used to be an island, but about 15 million years ago it crashed into Asia (see map). </a:t>
            </a:r>
          </a:p>
          <a:p>
            <a:pPr>
              <a:buFontTx/>
              <a:buChar char="•"/>
            </a:pPr>
            <a:r>
              <a:rPr lang="en-US">
                <a:latin typeface="Helvetica" pitchFamily="80" charset="0"/>
              </a:rPr>
              <a:t>As continental crust was pushing against continental crust the Himalayan mountain belt was pushed up.</a:t>
            </a:r>
          </a:p>
          <a:p>
            <a:pPr>
              <a:buFontTx/>
              <a:buChar char="•"/>
            </a:pPr>
            <a:r>
              <a:rPr lang="en-US">
                <a:latin typeface="Arial"/>
              </a:rPr>
              <a:t>“</a:t>
            </a:r>
            <a:r>
              <a:rPr lang="en-US">
                <a:latin typeface="Helvetica" pitchFamily="80" charset="0"/>
              </a:rPr>
              <a:t>Mountains</a:t>
            </a:r>
            <a:r>
              <a:rPr lang="en-US">
                <a:latin typeface="Arial"/>
              </a:rPr>
              <a:t>”</a:t>
            </a:r>
            <a:r>
              <a:rPr lang="en-US">
                <a:latin typeface="Helvetica" pitchFamily="80" charset="0"/>
              </a:rPr>
              <a:t> were also pushed down into the mantle as the normally 35 km thick crust is approximately 70 km thick in this region.</a:t>
            </a:r>
          </a:p>
          <a:p>
            <a:pPr lvl="2">
              <a:buFontTx/>
              <a:buChar char="•"/>
            </a:pPr>
            <a:r>
              <a:rPr lang="en-US">
                <a:latin typeface="Helvetica" pitchFamily="80" charset="0"/>
              </a:rPr>
              <a:t>Mt Everest is the highest altitude mountain on our planet standing 8,840 metres high. This means that below the surface at the foot of the mountain the crust is a further 61 km deep!!</a:t>
            </a:r>
          </a:p>
          <a:p>
            <a:pPr lvl="2">
              <a:buFontTx/>
              <a:buChar char="•"/>
            </a:pPr>
            <a:endParaRPr lang="en-US">
              <a:latin typeface="Helvetica" pitchFamily="80" charset="0"/>
            </a:endParaRPr>
          </a:p>
          <a:p>
            <a:pPr>
              <a:buFontTx/>
              <a:buChar char="•"/>
            </a:pPr>
            <a:endParaRPr lang="en-US">
              <a:latin typeface="Helvetica" pitchFamily="80" charset="0"/>
            </a:endParaRPr>
          </a:p>
          <a:p>
            <a:endParaRPr lang="en-US">
              <a:latin typeface="Helvetica" pitchFamily="80" charset="0"/>
            </a:endParaRPr>
          </a:p>
          <a:p>
            <a:endParaRPr lang="en-US">
              <a:latin typeface="Helvetica" pitchFamily="80"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150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87DED55-8170-45F9-BF71-8143DF82AFD4}" type="slidenum">
              <a:rPr lang="en-US" smtClean="0"/>
              <a:pPr fontAlgn="base">
                <a:spcBef>
                  <a:spcPct val="0"/>
                </a:spcBef>
                <a:spcAft>
                  <a:spcPct val="0"/>
                </a:spcAft>
                <a:defRPr/>
              </a:pPr>
              <a:t>37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150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9D6C547-21E4-4F07-975A-EDD62C9D444B}" type="slidenum">
              <a:rPr lang="en-US" smtClean="0"/>
              <a:pPr fontAlgn="base">
                <a:spcBef>
                  <a:spcPct val="0"/>
                </a:spcBef>
                <a:spcAft>
                  <a:spcPct val="0"/>
                </a:spcAft>
                <a:defRPr/>
              </a:pPr>
              <a:t>38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308C91-5A4E-40AB-8594-E10B9A71B8F8}" type="slidenum">
              <a:rPr lang="en-US"/>
              <a:pPr/>
              <a:t>39</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r>
              <a:rPr lang="en-US"/>
              <a:t>The take home messages from this lecture:</a:t>
            </a:r>
          </a:p>
          <a:p>
            <a:pPr>
              <a:buFontTx/>
              <a:buChar char="-"/>
            </a:pPr>
            <a:r>
              <a:rPr lang="en-US"/>
              <a:t>See if the students remember what each layer, type of plate and type of boundary are called.</a:t>
            </a:r>
          </a:p>
          <a:p>
            <a:pPr>
              <a:buFontTx/>
              <a:buChar char="-"/>
            </a:pPr>
            <a:r>
              <a:rPr lang="en-US"/>
              <a:t>Can they describe the motion of the three plate boundary types?</a:t>
            </a:r>
          </a:p>
          <a:p>
            <a:pPr>
              <a:buFontTx/>
              <a:buChar char="-"/>
            </a:pPr>
            <a:r>
              <a:rPr lang="en-US"/>
              <a:t>Where does volcanism occur in relation to plate tectonics?</a:t>
            </a:r>
          </a:p>
          <a:p>
            <a:pPr>
              <a:buFontTx/>
              <a:buChar char="-"/>
            </a:pPr>
            <a:r>
              <a:rPr lang="en-US"/>
              <a:t>Where do earthquakes occur in relation to plate tectonics?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DDF35A9-3597-43AC-BCE5-D00F8B6DD06A}" type="datetimeFigureOut">
              <a:rPr lang="en-US" smtClean="0"/>
              <a:pPr/>
              <a:t>3/9/2016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DF35A9-3597-43AC-BCE5-D00F8B6DD06A}" type="datetimeFigureOut">
              <a:rPr lang="en-US" smtClean="0"/>
              <a:pPr/>
              <a:t>3/9/2016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DF35A9-3597-43AC-BCE5-D00F8B6DD06A}" type="datetimeFigureOut">
              <a:rPr lang="en-US" smtClean="0"/>
              <a:pPr/>
              <a:t>3/9/2016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DDF35A9-3597-43AC-BCE5-D00F8B6DD06A}" type="datetimeFigureOut">
              <a:rPr lang="en-US" smtClean="0"/>
              <a:pPr/>
              <a:t>3/9/2016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DDF35A9-3597-43AC-BCE5-D00F8B6DD06A}" type="datetimeFigureOut">
              <a:rPr lang="en-US" smtClean="0"/>
              <a:pPr/>
              <a:t>3/9/2016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DF35A9-3597-43AC-BCE5-D00F8B6DD06A}" type="datetimeFigureOut">
              <a:rPr lang="en-US" smtClean="0"/>
              <a:pPr/>
              <a:t>3/9/2016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DF35A9-3597-43AC-BCE5-D00F8B6DD06A}" type="datetimeFigureOut">
              <a:rPr lang="en-US" smtClean="0"/>
              <a:pPr/>
              <a:t>3/9/2016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DF35A9-3597-43AC-BCE5-D00F8B6DD06A}" type="datetimeFigureOut">
              <a:rPr lang="en-US" smtClean="0"/>
              <a:pPr/>
              <a:t>3/9/2016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DF35A9-3597-43AC-BCE5-D00F8B6DD06A}" type="datetimeFigureOut">
              <a:rPr lang="en-US" smtClean="0"/>
              <a:pPr/>
              <a:t>3/9/2016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DF35A9-3597-43AC-BCE5-D00F8B6DD06A}" type="datetimeFigureOut">
              <a:rPr lang="en-US" smtClean="0"/>
              <a:pPr/>
              <a:t>3/9/2016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DF35A9-3597-43AC-BCE5-D00F8B6DD06A}" type="datetimeFigureOut">
              <a:rPr lang="en-US" smtClean="0"/>
              <a:pPr/>
              <a:t>3/9/2016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3D6EA8-D02F-4027-9D30-CA7FA936F17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DF35A9-3597-43AC-BCE5-D00F8B6DD06A}" type="datetimeFigureOut">
              <a:rPr lang="en-US" smtClean="0"/>
              <a:pPr/>
              <a:t>3/9/2016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3D6EA8-D02F-4027-9D30-CA7FA936F17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UNTY DAVID\Downloads\EARTHQUake 1.jpg"/>
          <p:cNvPicPr>
            <a:picLocks noChangeAspect="1" noChangeArrowheads="1"/>
          </p:cNvPicPr>
          <p:nvPr/>
        </p:nvPicPr>
        <p:blipFill>
          <a:blip r:embed="rId2"/>
          <a:srcRect/>
          <a:stretch>
            <a:fillRect/>
          </a:stretch>
        </p:blipFill>
        <p:spPr bwMode="auto">
          <a:xfrm>
            <a:off x="914400" y="1371600"/>
            <a:ext cx="3200400" cy="2743200"/>
          </a:xfrm>
          <a:prstGeom prst="rect">
            <a:avLst/>
          </a:prstGeom>
          <a:noFill/>
        </p:spPr>
      </p:pic>
      <p:pic>
        <p:nvPicPr>
          <p:cNvPr id="1027" name="Picture 3" descr="C:\Users\BUNTY DAVID\Downloads\earthquake 2.jpg"/>
          <p:cNvPicPr>
            <a:picLocks noChangeAspect="1" noChangeArrowheads="1"/>
          </p:cNvPicPr>
          <p:nvPr/>
        </p:nvPicPr>
        <p:blipFill>
          <a:blip r:embed="rId3"/>
          <a:srcRect/>
          <a:stretch>
            <a:fillRect/>
          </a:stretch>
        </p:blipFill>
        <p:spPr bwMode="auto">
          <a:xfrm>
            <a:off x="4953000" y="1371600"/>
            <a:ext cx="3048000" cy="2705100"/>
          </a:xfrm>
          <a:prstGeom prst="rect">
            <a:avLst/>
          </a:prstGeom>
          <a:noFill/>
        </p:spPr>
      </p:pic>
      <p:pic>
        <p:nvPicPr>
          <p:cNvPr id="1028" name="Picture 4" descr="C:\Users\BUNTY DAVID\Downloads\earthquake 3.jpg"/>
          <p:cNvPicPr>
            <a:picLocks noChangeAspect="1" noChangeArrowheads="1"/>
          </p:cNvPicPr>
          <p:nvPr/>
        </p:nvPicPr>
        <p:blipFill>
          <a:blip r:embed="rId4"/>
          <a:srcRect/>
          <a:stretch>
            <a:fillRect/>
          </a:stretch>
        </p:blipFill>
        <p:spPr bwMode="auto">
          <a:xfrm>
            <a:off x="914400" y="4267200"/>
            <a:ext cx="3200400" cy="2133600"/>
          </a:xfrm>
          <a:prstGeom prst="rect">
            <a:avLst/>
          </a:prstGeom>
          <a:noFill/>
        </p:spPr>
      </p:pic>
      <p:pic>
        <p:nvPicPr>
          <p:cNvPr id="1029" name="Picture 5" descr="C:\Users\BUNTY DAVID\Downloads\earthquake 4.jpg"/>
          <p:cNvPicPr>
            <a:picLocks noChangeAspect="1" noChangeArrowheads="1"/>
          </p:cNvPicPr>
          <p:nvPr/>
        </p:nvPicPr>
        <p:blipFill>
          <a:blip r:embed="rId5"/>
          <a:srcRect/>
          <a:stretch>
            <a:fillRect/>
          </a:stretch>
        </p:blipFill>
        <p:spPr bwMode="auto">
          <a:xfrm>
            <a:off x="4648200" y="4267200"/>
            <a:ext cx="3505200" cy="2209800"/>
          </a:xfrm>
          <a:prstGeom prst="rect">
            <a:avLst/>
          </a:prstGeom>
          <a:noFill/>
        </p:spPr>
      </p:pic>
      <p:sp>
        <p:nvSpPr>
          <p:cNvPr id="7" name="Rectangle 6"/>
          <p:cNvSpPr/>
          <p:nvPr/>
        </p:nvSpPr>
        <p:spPr>
          <a:xfrm>
            <a:off x="685800" y="228600"/>
            <a:ext cx="7543800" cy="954107"/>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What comes to your mind on seeing these pictures?</a:t>
            </a:r>
            <a:endParaRPr lang="en-US" sz="2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5205" name="Picture 1029" descr="world.gif"/>
          <p:cNvPicPr>
            <a:picLocks noChangeAspect="1" noChangeArrowheads="1"/>
          </p:cNvPicPr>
          <p:nvPr/>
        </p:nvPicPr>
        <p:blipFill>
          <a:blip r:embed="rId2"/>
          <a:srcRect/>
          <a:stretch>
            <a:fillRect/>
          </a:stretch>
        </p:blipFill>
        <p:spPr bwMode="auto">
          <a:xfrm>
            <a:off x="0" y="-114300"/>
            <a:ext cx="9144000" cy="69723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ctrTitle"/>
          </p:nvPr>
        </p:nvSpPr>
        <p:spPr>
          <a:xfrm>
            <a:off x="457200" y="304800"/>
            <a:ext cx="8229600" cy="1736725"/>
          </a:xfrm>
          <a:solidFill>
            <a:srgbClr val="FFFF00"/>
          </a:solidFill>
        </p:spPr>
        <p:style>
          <a:lnRef idx="2">
            <a:schemeClr val="dk1">
              <a:shade val="50000"/>
            </a:schemeClr>
          </a:lnRef>
          <a:fillRef idx="1">
            <a:schemeClr val="dk1"/>
          </a:fillRef>
          <a:effectRef idx="0">
            <a:schemeClr val="dk1"/>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THEORY OF PLATE TECTONICS</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08579" name="Rectangle 3"/>
          <p:cNvSpPr>
            <a:spLocks noGrp="1" noChangeArrowheads="1"/>
          </p:cNvSpPr>
          <p:nvPr>
            <p:ph type="subTitle" idx="1"/>
          </p:nvPr>
        </p:nvSpPr>
        <p:spPr>
          <a:xfrm>
            <a:off x="304800" y="2362200"/>
            <a:ext cx="8610600" cy="3048000"/>
          </a:xfrm>
        </p:spPr>
        <p:txBody>
          <a:bodyPr>
            <a:normAutofit lnSpcReduction="10000"/>
          </a:bodyPr>
          <a:lstStyle/>
          <a:p>
            <a:pPr algn="l">
              <a:buFont typeface="Wingdings" pitchFamily="2" charset="2"/>
              <a:buChar char="§"/>
            </a:pP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Structure </a:t>
            </a: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of the </a:t>
            </a: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Earth</a:t>
            </a:r>
          </a:p>
          <a:p>
            <a:pPr algn="l">
              <a:buFont typeface="Wingdings" pitchFamily="2" charset="2"/>
              <a:buChar char="§"/>
            </a:pP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Plate </a:t>
            </a: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Tectonics</a:t>
            </a:r>
            <a:endPar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l">
              <a:buFont typeface="Wingdings" pitchFamily="2" charset="2"/>
              <a:buChar char="§"/>
            </a:pP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Causes </a:t>
            </a:r>
            <a:r>
              <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of Plate </a:t>
            </a: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Tectonics</a:t>
            </a:r>
          </a:p>
          <a:p>
            <a:pPr algn="l">
              <a:buFont typeface="Wingdings" pitchFamily="2" charset="2"/>
              <a:buChar char="§"/>
            </a:pP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Plate </a:t>
            </a: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Boundaries</a:t>
            </a:r>
            <a:endPar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685800" y="609600"/>
            <a:ext cx="7848600" cy="2133600"/>
          </a:xfrm>
          <a:solidFill>
            <a:srgbClr val="FFFF00"/>
          </a:solidFill>
        </p:spPr>
        <p:txBody>
          <a:bodyPr>
            <a:normAutofit fontScale="90000"/>
          </a:bodyPr>
          <a:lstStyle/>
          <a:p>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The Structure of the Earth </a:t>
            </a:r>
            <a:r>
              <a:rPr lang="en-US" dirty="0" smtClean="0"/>
              <a:t/>
            </a:r>
            <a:br>
              <a:rPr lang="en-US" dirty="0" smtClean="0"/>
            </a:br>
            <a:endParaRPr lang="en-US" dirty="0"/>
          </a:p>
        </p:txBody>
      </p:sp>
      <p:pic>
        <p:nvPicPr>
          <p:cNvPr id="10244" name="Picture 4" descr="globe2"/>
          <p:cNvPicPr>
            <a:picLocks noChangeAspect="1" noChangeArrowheads="1"/>
          </p:cNvPicPr>
          <p:nvPr/>
        </p:nvPicPr>
        <p:blipFill>
          <a:blip r:embed="rId3"/>
          <a:srcRect/>
          <a:stretch>
            <a:fillRect/>
          </a:stretch>
        </p:blipFill>
        <p:spPr bwMode="auto">
          <a:xfrm>
            <a:off x="1371600" y="3505200"/>
            <a:ext cx="1711325" cy="1752600"/>
          </a:xfrm>
          <a:prstGeom prst="rect">
            <a:avLst/>
          </a:prstGeom>
          <a:noFill/>
        </p:spPr>
      </p:pic>
      <p:pic>
        <p:nvPicPr>
          <p:cNvPr id="10245" name="Picture 5" descr="globe3"/>
          <p:cNvPicPr>
            <a:picLocks noChangeAspect="1" noChangeArrowheads="1"/>
          </p:cNvPicPr>
          <p:nvPr/>
        </p:nvPicPr>
        <p:blipFill>
          <a:blip r:embed="rId4"/>
          <a:srcRect/>
          <a:stretch>
            <a:fillRect/>
          </a:stretch>
        </p:blipFill>
        <p:spPr bwMode="auto">
          <a:xfrm>
            <a:off x="3810000" y="3505200"/>
            <a:ext cx="1711325" cy="1752600"/>
          </a:xfrm>
          <a:prstGeom prst="rect">
            <a:avLst/>
          </a:prstGeom>
          <a:noFill/>
        </p:spPr>
      </p:pic>
      <p:pic>
        <p:nvPicPr>
          <p:cNvPr id="10247" name="Picture 7" descr="globe4"/>
          <p:cNvPicPr>
            <a:picLocks noChangeAspect="1" noChangeArrowheads="1"/>
          </p:cNvPicPr>
          <p:nvPr/>
        </p:nvPicPr>
        <p:blipFill>
          <a:blip r:embed="rId5"/>
          <a:srcRect/>
          <a:stretch>
            <a:fillRect/>
          </a:stretch>
        </p:blipFill>
        <p:spPr bwMode="auto">
          <a:xfrm>
            <a:off x="6172200" y="3581400"/>
            <a:ext cx="1711325" cy="17526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Structure of the Earth</a:t>
            </a:r>
          </a:p>
        </p:txBody>
      </p:sp>
      <p:sp>
        <p:nvSpPr>
          <p:cNvPr id="12291" name="Rectangle 3"/>
          <p:cNvSpPr>
            <a:spLocks noGrp="1" noChangeArrowheads="1"/>
          </p:cNvSpPr>
          <p:nvPr>
            <p:ph type="body" idx="1"/>
          </p:nvPr>
        </p:nvSpPr>
        <p:spPr>
          <a:xfrm>
            <a:off x="609600" y="2438400"/>
            <a:ext cx="3581400" cy="3886200"/>
          </a:xfrm>
        </p:spPr>
        <p:txBody>
          <a:bodyPr/>
          <a:lstStyle/>
          <a:p>
            <a:r>
              <a:rPr lang="en-US"/>
              <a:t>The Earth is made up of 3 main layers:</a:t>
            </a:r>
          </a:p>
          <a:p>
            <a:pPr lvl="1"/>
            <a:r>
              <a:rPr lang="en-US"/>
              <a:t>Core</a:t>
            </a:r>
          </a:p>
          <a:p>
            <a:pPr lvl="1"/>
            <a:r>
              <a:rPr lang="en-US"/>
              <a:t>Mantle</a:t>
            </a:r>
          </a:p>
          <a:p>
            <a:pPr lvl="1"/>
            <a:r>
              <a:rPr lang="en-US"/>
              <a:t>Crust</a:t>
            </a:r>
          </a:p>
        </p:txBody>
      </p:sp>
      <p:pic>
        <p:nvPicPr>
          <p:cNvPr id="12293" name="Picture 5" descr="globe"/>
          <p:cNvPicPr>
            <a:picLocks noChangeAspect="1" noChangeArrowheads="1"/>
          </p:cNvPicPr>
          <p:nvPr/>
        </p:nvPicPr>
        <p:blipFill>
          <a:blip r:embed="rId3"/>
          <a:srcRect/>
          <a:stretch>
            <a:fillRect/>
          </a:stretch>
        </p:blipFill>
        <p:spPr bwMode="auto">
          <a:xfrm>
            <a:off x="3810000" y="1828800"/>
            <a:ext cx="4800600" cy="4795838"/>
          </a:xfrm>
          <a:prstGeom prst="rect">
            <a:avLst/>
          </a:prstGeom>
          <a:noFill/>
        </p:spPr>
      </p:pic>
      <p:sp>
        <p:nvSpPr>
          <p:cNvPr id="12294" name="Text Box 6"/>
          <p:cNvSpPr txBox="1">
            <a:spLocks noChangeArrowheads="1"/>
          </p:cNvSpPr>
          <p:nvPr/>
        </p:nvSpPr>
        <p:spPr bwMode="auto">
          <a:xfrm>
            <a:off x="6096000" y="3733800"/>
            <a:ext cx="1676400" cy="366713"/>
          </a:xfrm>
          <a:prstGeom prst="rect">
            <a:avLst/>
          </a:prstGeom>
          <a:noFill/>
          <a:ln w="9525">
            <a:noFill/>
            <a:miter lim="800000"/>
            <a:headEnd/>
            <a:tailEnd/>
          </a:ln>
        </p:spPr>
        <p:txBody>
          <a:bodyPr>
            <a:spAutoFit/>
          </a:bodyPr>
          <a:lstStyle/>
          <a:p>
            <a:pPr>
              <a:spcBef>
                <a:spcPct val="50000"/>
              </a:spcBef>
            </a:pPr>
            <a:r>
              <a:rPr lang="en-US" sz="1800"/>
              <a:t>Inner core</a:t>
            </a:r>
            <a:endParaRPr lang="en-US"/>
          </a:p>
        </p:txBody>
      </p:sp>
      <p:sp>
        <p:nvSpPr>
          <p:cNvPr id="12295" name="Text Box 7"/>
          <p:cNvSpPr txBox="1">
            <a:spLocks noChangeArrowheads="1"/>
          </p:cNvSpPr>
          <p:nvPr/>
        </p:nvSpPr>
        <p:spPr bwMode="auto">
          <a:xfrm>
            <a:off x="5791200" y="3200400"/>
            <a:ext cx="2971800" cy="366713"/>
          </a:xfrm>
          <a:prstGeom prst="rect">
            <a:avLst/>
          </a:prstGeom>
          <a:noFill/>
          <a:ln w="9525">
            <a:noFill/>
            <a:miter lim="800000"/>
            <a:headEnd/>
            <a:tailEnd/>
          </a:ln>
        </p:spPr>
        <p:txBody>
          <a:bodyPr>
            <a:spAutoFit/>
          </a:bodyPr>
          <a:lstStyle/>
          <a:p>
            <a:pPr>
              <a:spcBef>
                <a:spcPct val="50000"/>
              </a:spcBef>
            </a:pPr>
            <a:r>
              <a:rPr lang="en-US" sz="1800"/>
              <a:t>Outer core</a:t>
            </a:r>
            <a:endParaRPr lang="en-US"/>
          </a:p>
        </p:txBody>
      </p:sp>
      <p:sp>
        <p:nvSpPr>
          <p:cNvPr id="12296" name="Text Box 8"/>
          <p:cNvSpPr txBox="1">
            <a:spLocks noChangeArrowheads="1"/>
          </p:cNvSpPr>
          <p:nvPr/>
        </p:nvSpPr>
        <p:spPr bwMode="auto">
          <a:xfrm>
            <a:off x="6096000" y="2286000"/>
            <a:ext cx="1143000" cy="366713"/>
          </a:xfrm>
          <a:prstGeom prst="rect">
            <a:avLst/>
          </a:prstGeom>
          <a:noFill/>
          <a:ln w="9525">
            <a:noFill/>
            <a:miter lim="800000"/>
            <a:headEnd/>
            <a:tailEnd/>
          </a:ln>
        </p:spPr>
        <p:txBody>
          <a:bodyPr>
            <a:spAutoFit/>
          </a:bodyPr>
          <a:lstStyle/>
          <a:p>
            <a:pPr>
              <a:spcBef>
                <a:spcPct val="50000"/>
              </a:spcBef>
            </a:pPr>
            <a:r>
              <a:rPr lang="en-US" sz="1800"/>
              <a:t>Mantle</a:t>
            </a:r>
            <a:endParaRPr lang="en-US"/>
          </a:p>
        </p:txBody>
      </p:sp>
      <p:sp>
        <p:nvSpPr>
          <p:cNvPr id="12297" name="Text Box 9"/>
          <p:cNvSpPr txBox="1">
            <a:spLocks noChangeArrowheads="1"/>
          </p:cNvSpPr>
          <p:nvPr/>
        </p:nvSpPr>
        <p:spPr bwMode="auto">
          <a:xfrm>
            <a:off x="3352800" y="5653088"/>
            <a:ext cx="2971800" cy="366712"/>
          </a:xfrm>
          <a:prstGeom prst="rect">
            <a:avLst/>
          </a:prstGeom>
          <a:noFill/>
          <a:ln w="9525">
            <a:noFill/>
            <a:miter lim="800000"/>
            <a:headEnd/>
            <a:tailEnd/>
          </a:ln>
        </p:spPr>
        <p:txBody>
          <a:bodyPr>
            <a:spAutoFit/>
          </a:bodyPr>
          <a:lstStyle/>
          <a:p>
            <a:pPr>
              <a:spcBef>
                <a:spcPct val="50000"/>
              </a:spcBef>
            </a:pPr>
            <a:r>
              <a:rPr lang="en-US" sz="1800"/>
              <a:t>Crust</a:t>
            </a:r>
            <a:endParaRPr lang="en-US"/>
          </a:p>
        </p:txBody>
      </p:sp>
      <p:sp>
        <p:nvSpPr>
          <p:cNvPr id="12298" name="Line 10"/>
          <p:cNvSpPr>
            <a:spLocks noChangeShapeType="1"/>
          </p:cNvSpPr>
          <p:nvPr/>
        </p:nvSpPr>
        <p:spPr bwMode="auto">
          <a:xfrm flipV="1">
            <a:off x="4038600" y="5257800"/>
            <a:ext cx="762000" cy="533400"/>
          </a:xfrm>
          <a:prstGeom prst="line">
            <a:avLst/>
          </a:prstGeom>
          <a:noFill/>
          <a:ln w="9525">
            <a:solidFill>
              <a:schemeClr val="tx1"/>
            </a:solidFill>
            <a:round/>
            <a:headEnd/>
            <a:tailEnd type="triangle" w="med" len="med"/>
          </a:ln>
        </p:spPr>
        <p:txBody>
          <a:bodyPr wrap="none" anchor="ct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838200"/>
            <a:ext cx="4648200" cy="1143000"/>
          </a:xfrm>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The Crust</a:t>
            </a:r>
          </a:p>
        </p:txBody>
      </p:sp>
      <p:sp>
        <p:nvSpPr>
          <p:cNvPr id="90115" name="Rectangle 3"/>
          <p:cNvSpPr>
            <a:spLocks noGrp="1" noChangeArrowheads="1"/>
          </p:cNvSpPr>
          <p:nvPr>
            <p:ph type="body" idx="1"/>
          </p:nvPr>
        </p:nvSpPr>
        <p:spPr>
          <a:xfrm>
            <a:off x="685800" y="1828800"/>
            <a:ext cx="4191000" cy="1752600"/>
          </a:xfrm>
        </p:spPr>
        <p:txBody>
          <a:bodyPr/>
          <a:lstStyle/>
          <a:p>
            <a:pPr>
              <a:lnSpc>
                <a:spcPct val="90000"/>
              </a:lnSpc>
            </a:pPr>
            <a:r>
              <a:rPr lang="en-US" sz="2400"/>
              <a:t>This is where we live!</a:t>
            </a:r>
          </a:p>
          <a:p>
            <a:pPr>
              <a:lnSpc>
                <a:spcPct val="90000"/>
              </a:lnSpc>
            </a:pPr>
            <a:endParaRPr lang="en-US" sz="2400"/>
          </a:p>
          <a:p>
            <a:pPr>
              <a:lnSpc>
                <a:spcPct val="90000"/>
              </a:lnSpc>
            </a:pPr>
            <a:r>
              <a:rPr lang="en-US" sz="2400"/>
              <a:t>The Earth’s crust is made of:</a:t>
            </a:r>
          </a:p>
        </p:txBody>
      </p:sp>
      <p:pic>
        <p:nvPicPr>
          <p:cNvPr id="90116" name="Picture 4" descr="crust"/>
          <p:cNvPicPr>
            <a:picLocks noChangeAspect="1" noChangeArrowheads="1"/>
          </p:cNvPicPr>
          <p:nvPr/>
        </p:nvPicPr>
        <p:blipFill>
          <a:blip r:embed="rId3"/>
          <a:srcRect/>
          <a:stretch>
            <a:fillRect/>
          </a:stretch>
        </p:blipFill>
        <p:spPr bwMode="auto">
          <a:xfrm>
            <a:off x="4953000" y="914400"/>
            <a:ext cx="3657600" cy="2808288"/>
          </a:xfrm>
          <a:prstGeom prst="rect">
            <a:avLst/>
          </a:prstGeom>
          <a:noFill/>
        </p:spPr>
      </p:pic>
      <p:sp>
        <p:nvSpPr>
          <p:cNvPr id="90117" name="Text Box 5"/>
          <p:cNvSpPr txBox="1">
            <a:spLocks noChangeArrowheads="1"/>
          </p:cNvSpPr>
          <p:nvPr/>
        </p:nvSpPr>
        <p:spPr bwMode="auto">
          <a:xfrm>
            <a:off x="838200" y="3886200"/>
            <a:ext cx="3657600" cy="2441575"/>
          </a:xfrm>
          <a:prstGeom prst="rect">
            <a:avLst/>
          </a:prstGeom>
          <a:noFill/>
          <a:ln w="9525">
            <a:noFill/>
            <a:miter lim="800000"/>
            <a:headEnd/>
            <a:tailEnd/>
          </a:ln>
        </p:spPr>
        <p:txBody>
          <a:bodyPr>
            <a:spAutoFit/>
          </a:bodyPr>
          <a:lstStyle/>
          <a:p>
            <a:pPr>
              <a:spcBef>
                <a:spcPct val="50000"/>
              </a:spcBef>
            </a:pPr>
            <a:r>
              <a:rPr lang="en-US" sz="2800" b="1"/>
              <a:t>Continental Crust</a:t>
            </a:r>
            <a:endParaRPr lang="en-US" sz="2800"/>
          </a:p>
          <a:p>
            <a:pPr>
              <a:spcBef>
                <a:spcPct val="50000"/>
              </a:spcBef>
              <a:buFontTx/>
              <a:buChar char="-"/>
            </a:pPr>
            <a:r>
              <a:rPr lang="en-US" sz="2800"/>
              <a:t> thick (10-70km)</a:t>
            </a:r>
            <a:br>
              <a:rPr lang="en-US" sz="2800"/>
            </a:br>
            <a:r>
              <a:rPr lang="en-US" sz="2800"/>
              <a:t>- buoyant (less dense than oceanic crust) </a:t>
            </a:r>
            <a:br>
              <a:rPr lang="en-US" sz="2800"/>
            </a:br>
            <a:r>
              <a:rPr lang="en-US" sz="2800"/>
              <a:t>- mostly old</a:t>
            </a:r>
            <a:endParaRPr lang="en-US"/>
          </a:p>
        </p:txBody>
      </p:sp>
      <p:sp>
        <p:nvSpPr>
          <p:cNvPr id="90118" name="Text Box 6"/>
          <p:cNvSpPr txBox="1">
            <a:spLocks noChangeArrowheads="1"/>
          </p:cNvSpPr>
          <p:nvPr/>
        </p:nvSpPr>
        <p:spPr bwMode="auto">
          <a:xfrm>
            <a:off x="5029200" y="3886200"/>
            <a:ext cx="3886200" cy="2441575"/>
          </a:xfrm>
          <a:prstGeom prst="rect">
            <a:avLst/>
          </a:prstGeom>
          <a:noFill/>
          <a:ln w="9525">
            <a:noFill/>
            <a:miter lim="800000"/>
            <a:headEnd/>
            <a:tailEnd/>
          </a:ln>
        </p:spPr>
        <p:txBody>
          <a:bodyPr>
            <a:spAutoFit/>
          </a:bodyPr>
          <a:lstStyle/>
          <a:p>
            <a:pPr>
              <a:spcBef>
                <a:spcPct val="50000"/>
              </a:spcBef>
            </a:pPr>
            <a:r>
              <a:rPr lang="en-US" sz="2800" b="1"/>
              <a:t>Oceanic Crust</a:t>
            </a:r>
          </a:p>
          <a:p>
            <a:pPr>
              <a:spcBef>
                <a:spcPct val="50000"/>
              </a:spcBef>
            </a:pPr>
            <a:r>
              <a:rPr lang="en-US" sz="2800"/>
              <a:t>- thin (~7 km)</a:t>
            </a:r>
            <a:br>
              <a:rPr lang="en-US" sz="2800"/>
            </a:br>
            <a:r>
              <a:rPr lang="en-US" sz="2800"/>
              <a:t>- dense (sinks under continental crust)</a:t>
            </a:r>
            <a:br>
              <a:rPr lang="en-US" sz="2800"/>
            </a:br>
            <a:r>
              <a:rPr lang="en-US" sz="2800"/>
              <a:t>- young</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2" name="Rectangle 1028"/>
          <p:cNvSpPr>
            <a:spLocks noGrp="1" noChangeArrowheads="1"/>
          </p:cNvSpPr>
          <p:nvPr>
            <p:ph type="title"/>
          </p:nvPr>
        </p:nvSpPr>
        <p:spPr>
          <a:xfrm>
            <a:off x="457200" y="2057400"/>
            <a:ext cx="8229600" cy="1143000"/>
          </a:xfrm>
          <a:solidFill>
            <a:srgbClr val="FFFF00"/>
          </a:solidFill>
        </p:spPr>
        <p:style>
          <a:lnRef idx="0">
            <a:schemeClr val="accent6"/>
          </a:lnRef>
          <a:fillRef idx="3">
            <a:schemeClr val="accent6"/>
          </a:fillRef>
          <a:effectRef idx="3">
            <a:schemeClr val="accent6"/>
          </a:effectRef>
          <a:fontRef idx="minor">
            <a:schemeClr val="lt1"/>
          </a:fontRef>
        </p:style>
        <p:txBody>
          <a:bodyPr/>
          <a:lstStyle/>
          <a:p>
            <a:r>
              <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Plate Tectonics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a:solidFill>
            <a:schemeClr val="bg1">
              <a:lumMod val="95000"/>
            </a:schemeClr>
          </a:solidFill>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is Plate Tectonics</a:t>
            </a:r>
          </a:p>
        </p:txBody>
      </p:sp>
      <p:sp>
        <p:nvSpPr>
          <p:cNvPr id="409603" name="Rectangle 3"/>
          <p:cNvSpPr>
            <a:spLocks noGrp="1" noChangeArrowheads="1"/>
          </p:cNvSpPr>
          <p:nvPr>
            <p:ph type="body" idx="1"/>
          </p:nvPr>
        </p:nvSpPr>
        <p:spPr/>
        <p:txBody>
          <a:bodyPr/>
          <a:lstStyle/>
          <a:p>
            <a:r>
              <a:rPr lang="en-US" sz="4400" dirty="0"/>
              <a:t>The Earth’s crust and upper mantle are broken into sections called </a:t>
            </a:r>
            <a:r>
              <a:rPr lang="en-US" sz="4400" dirty="0" smtClean="0"/>
              <a:t>plates.</a:t>
            </a:r>
            <a:endParaRPr lang="en-US" sz="4400" dirty="0"/>
          </a:p>
          <a:p>
            <a:r>
              <a:rPr lang="en-US" sz="4400" dirty="0"/>
              <a:t>Plates move around on top of the mantle like </a:t>
            </a:r>
            <a:r>
              <a:rPr lang="en-US" sz="4400" dirty="0" smtClean="0"/>
              <a:t>rafts.</a:t>
            </a:r>
            <a:endParaRPr lang="en-US" sz="4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0" y="838200"/>
            <a:ext cx="9144000" cy="1143000"/>
          </a:xfrm>
        </p:spPr>
        <p:txBody>
          <a:bodyPr>
            <a:normAutofit fontScale="90000"/>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are tectonic plates made of?</a:t>
            </a:r>
          </a:p>
        </p:txBody>
      </p:sp>
      <p:sp>
        <p:nvSpPr>
          <p:cNvPr id="94211" name="Rectangle 3"/>
          <p:cNvSpPr>
            <a:spLocks noGrp="1" noChangeArrowheads="1"/>
          </p:cNvSpPr>
          <p:nvPr>
            <p:ph type="body" idx="1"/>
          </p:nvPr>
        </p:nvSpPr>
        <p:spPr>
          <a:xfrm>
            <a:off x="304800" y="2362200"/>
            <a:ext cx="3352800" cy="3962400"/>
          </a:xfrm>
        </p:spPr>
        <p:txBody>
          <a:bodyPr/>
          <a:lstStyle/>
          <a:p>
            <a:r>
              <a:rPr lang="en-GB">
                <a:solidFill>
                  <a:srgbClr val="000000"/>
                </a:solidFill>
              </a:rPr>
              <a:t>Plates are made of rigid </a:t>
            </a:r>
            <a:r>
              <a:rPr lang="en-GB" b="1">
                <a:solidFill>
                  <a:srgbClr val="000000"/>
                </a:solidFill>
              </a:rPr>
              <a:t>lithosphere</a:t>
            </a:r>
            <a:r>
              <a:rPr lang="en-GB">
                <a:solidFill>
                  <a:srgbClr val="000000"/>
                </a:solidFill>
              </a:rPr>
              <a:t>.</a:t>
            </a:r>
            <a:endParaRPr lang="en-US">
              <a:solidFill>
                <a:srgbClr val="000000"/>
              </a:solidFill>
            </a:endParaRPr>
          </a:p>
        </p:txBody>
      </p:sp>
      <p:pic>
        <p:nvPicPr>
          <p:cNvPr id="94212" name="Picture 4" descr="800px-Earth-crust-cutaway-english"/>
          <p:cNvPicPr>
            <a:picLocks noChangeAspect="1" noChangeArrowheads="1"/>
          </p:cNvPicPr>
          <p:nvPr/>
        </p:nvPicPr>
        <p:blipFill>
          <a:blip r:embed="rId3"/>
          <a:srcRect/>
          <a:stretch>
            <a:fillRect/>
          </a:stretch>
        </p:blipFill>
        <p:spPr bwMode="auto">
          <a:xfrm>
            <a:off x="3429000" y="2508250"/>
            <a:ext cx="5715000" cy="3927475"/>
          </a:xfrm>
          <a:prstGeom prst="rect">
            <a:avLst/>
          </a:prstGeom>
          <a:noFill/>
        </p:spPr>
      </p:pic>
      <p:sp>
        <p:nvSpPr>
          <p:cNvPr id="94213" name="Text Box 5"/>
          <p:cNvSpPr txBox="1">
            <a:spLocks noChangeArrowheads="1"/>
          </p:cNvSpPr>
          <p:nvPr/>
        </p:nvSpPr>
        <p:spPr bwMode="auto">
          <a:xfrm>
            <a:off x="533400" y="4191000"/>
            <a:ext cx="2819400" cy="1552575"/>
          </a:xfrm>
          <a:prstGeom prst="rect">
            <a:avLst/>
          </a:prstGeom>
          <a:noFill/>
          <a:ln w="9525">
            <a:noFill/>
            <a:miter lim="800000"/>
            <a:headEnd/>
            <a:tailEnd/>
          </a:ln>
        </p:spPr>
        <p:txBody>
          <a:bodyPr>
            <a:spAutoFit/>
          </a:bodyPr>
          <a:lstStyle/>
          <a:p>
            <a:pPr>
              <a:spcBef>
                <a:spcPct val="50000"/>
              </a:spcBef>
            </a:pPr>
            <a:r>
              <a:rPr lang="en-US"/>
              <a:t>The lithosphere is made up of the crust and the upper part of the mantle.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is the Lithosphere?</a:t>
            </a:r>
          </a:p>
        </p:txBody>
      </p:sp>
      <p:sp>
        <p:nvSpPr>
          <p:cNvPr id="410627" name="Rectangle 3"/>
          <p:cNvSpPr>
            <a:spLocks noGrp="1" noChangeArrowheads="1"/>
          </p:cNvSpPr>
          <p:nvPr>
            <p:ph type="body" idx="1"/>
          </p:nvPr>
        </p:nvSpPr>
        <p:spPr>
          <a:xfrm>
            <a:off x="457200" y="1646237"/>
            <a:ext cx="8229600" cy="4525963"/>
          </a:xfrm>
        </p:spPr>
        <p:txBody>
          <a:bodyPr/>
          <a:lstStyle/>
          <a:p>
            <a:r>
              <a:rPr lang="en-US" sz="4400" dirty="0"/>
              <a:t>The crust and part of the upper mantle = </a:t>
            </a:r>
            <a:r>
              <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lithosphere</a:t>
            </a:r>
            <a:endParaRPr lang="en-US" sz="4400" dirty="0">
              <a:solidFill>
                <a:srgbClr val="FFFF00"/>
              </a:solidFill>
            </a:endParaRPr>
          </a:p>
          <a:p>
            <a:pPr lvl="1"/>
            <a:r>
              <a:rPr lang="en-US" sz="4000" dirty="0"/>
              <a:t>100 km </a:t>
            </a:r>
            <a:r>
              <a:rPr lang="en-US" sz="4000" dirty="0" smtClean="0"/>
              <a:t>thick. </a:t>
            </a:r>
            <a:endParaRPr lang="en-US" sz="4000" dirty="0"/>
          </a:p>
          <a:p>
            <a:pPr lvl="1"/>
            <a:r>
              <a:rPr lang="en-US" sz="4000" dirty="0"/>
              <a:t>Less dense than the material below </a:t>
            </a:r>
            <a:r>
              <a:rPr lang="en-US" sz="4000" dirty="0" smtClean="0"/>
              <a:t>it, </a:t>
            </a:r>
            <a:r>
              <a:rPr lang="en-US" sz="4000" dirty="0"/>
              <a:t>so it “floats</a:t>
            </a:r>
            <a:r>
              <a:rPr lang="en-US" sz="4000" dirty="0" smtClean="0"/>
              <a:t>”.</a:t>
            </a:r>
            <a:endParaRPr lang="en-US" sz="4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0" y="838200"/>
            <a:ext cx="9144000" cy="1143000"/>
          </a:xfrm>
        </p:spPr>
        <p:txBody>
          <a:bodyPr>
            <a:normAutofit fontScale="90000"/>
          </a:bodyPr>
          <a:lstStyle/>
          <a:p>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lies beneath the tectonic plates?</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6259" name="Rectangle 3"/>
          <p:cNvSpPr>
            <a:spLocks noGrp="1" noChangeArrowheads="1"/>
          </p:cNvSpPr>
          <p:nvPr>
            <p:ph type="body" idx="1"/>
          </p:nvPr>
        </p:nvSpPr>
        <p:spPr>
          <a:xfrm>
            <a:off x="0" y="2590800"/>
            <a:ext cx="3429000" cy="3733800"/>
          </a:xfrm>
        </p:spPr>
        <p:txBody>
          <a:bodyPr/>
          <a:lstStyle/>
          <a:p>
            <a:r>
              <a:rPr lang="en-GB">
                <a:solidFill>
                  <a:srgbClr val="000000"/>
                </a:solidFill>
              </a:rPr>
              <a:t>Below the lithosphere (which makes up the tectonic plates) is the asthenosphere.</a:t>
            </a:r>
            <a:endParaRPr lang="en-US">
              <a:solidFill>
                <a:srgbClr val="000000"/>
              </a:solidFill>
            </a:endParaRPr>
          </a:p>
        </p:txBody>
      </p:sp>
      <p:pic>
        <p:nvPicPr>
          <p:cNvPr id="96260" name="Picture 4" descr="800px-Earth-crust-cutaway-english"/>
          <p:cNvPicPr>
            <a:picLocks noChangeAspect="1" noChangeArrowheads="1"/>
          </p:cNvPicPr>
          <p:nvPr/>
        </p:nvPicPr>
        <p:blipFill>
          <a:blip r:embed="rId3"/>
          <a:srcRect/>
          <a:stretch>
            <a:fillRect/>
          </a:stretch>
        </p:blipFill>
        <p:spPr bwMode="auto">
          <a:xfrm>
            <a:off x="3429000" y="2508250"/>
            <a:ext cx="5715000" cy="392747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Grp="1" noChangeArrowheads="1"/>
          </p:cNvSpPr>
          <p:nvPr>
            <p:ph type="title"/>
          </p:nvPr>
        </p:nvSpPr>
        <p:spPr>
          <a:xfrm>
            <a:off x="457200" y="228600"/>
            <a:ext cx="8686800" cy="1143000"/>
          </a:xfrm>
        </p:spPr>
        <p:txBody>
          <a:bodyPr>
            <a:normAutofit fontScale="90000"/>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is the </a:t>
            </a:r>
            <a:r>
              <a:rPr lang="en-US" sz="54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AsthenosPhere</a:t>
            </a: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p>
        </p:txBody>
      </p:sp>
      <p:sp>
        <p:nvSpPr>
          <p:cNvPr id="411651" name="Rectangle 3"/>
          <p:cNvSpPr>
            <a:spLocks noGrp="1" noChangeArrowheads="1"/>
          </p:cNvSpPr>
          <p:nvPr>
            <p:ph type="body" idx="1"/>
          </p:nvPr>
        </p:nvSpPr>
        <p:spPr/>
        <p:txBody>
          <a:bodyPr/>
          <a:lstStyle/>
          <a:p>
            <a:r>
              <a:rPr lang="en-US" sz="4400" dirty="0"/>
              <a:t>The plastic layer below the </a:t>
            </a:r>
            <a:r>
              <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lithosphere</a:t>
            </a:r>
            <a:r>
              <a:rPr lang="en-US" sz="4400" dirty="0"/>
              <a:t> </a:t>
            </a:r>
            <a:r>
              <a:rPr lang="en-US" sz="4400" dirty="0" smtClean="0"/>
              <a:t>=</a:t>
            </a:r>
            <a:r>
              <a:rPr lang="en-US" sz="44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asthenosphere</a:t>
            </a:r>
            <a:endPar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endParaRPr lang="en-US" sz="4400" dirty="0"/>
          </a:p>
          <a:p>
            <a:r>
              <a:rPr lang="en-US" sz="4400" dirty="0"/>
              <a:t>The plates of the </a:t>
            </a:r>
            <a:r>
              <a:rPr 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lithosphere</a:t>
            </a:r>
            <a:r>
              <a:rPr lang="en-US" sz="4400" dirty="0"/>
              <a:t> float on the </a:t>
            </a:r>
            <a:r>
              <a:rPr lang="en-US" sz="44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asthenosphere</a:t>
            </a:r>
            <a:endParaRPr lang="en-US" sz="4400" dirty="0"/>
          </a:p>
          <a:p>
            <a:pPr>
              <a:buFontTx/>
              <a:buNone/>
            </a:pPr>
            <a:endParaRPr lang="en-US" sz="4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1026"/>
          <p:cNvSpPr>
            <a:spLocks noGrp="1" noChangeArrowheads="1"/>
          </p:cNvSpPr>
          <p:nvPr>
            <p:ph type="title"/>
          </p:nvPr>
        </p:nvSpPr>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2 Types of Plates</a:t>
            </a:r>
          </a:p>
        </p:txBody>
      </p:sp>
      <p:sp>
        <p:nvSpPr>
          <p:cNvPr id="445443" name="Rectangle 1027"/>
          <p:cNvSpPr>
            <a:spLocks noGrp="1" noChangeArrowheads="1"/>
          </p:cNvSpPr>
          <p:nvPr>
            <p:ph type="body" idx="1"/>
          </p:nvPr>
        </p:nvSpPr>
        <p:spPr/>
        <p:txBody>
          <a:bodyPr/>
          <a:lstStyle/>
          <a:p>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Ocean plates </a:t>
            </a:r>
            <a:r>
              <a:rPr lang="en-US" sz="4400" dirty="0" smtClean="0"/>
              <a:t>- plates below the oceans.</a:t>
            </a:r>
          </a:p>
          <a:p>
            <a:pPr>
              <a:buNone/>
            </a:pPr>
            <a:endParaRPr lang="en-US" sz="4400" dirty="0" smtClean="0"/>
          </a:p>
          <a:p>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Continental plates</a:t>
            </a:r>
            <a:r>
              <a:rPr lang="en-US" sz="4400" dirty="0" smtClean="0"/>
              <a:t> - plates below the continents.</a:t>
            </a:r>
            <a:endParaRPr lang="en-US" sz="4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8" name="Rectangle 4"/>
          <p:cNvSpPr>
            <a:spLocks noGrp="1" noChangeArrowheads="1"/>
          </p:cNvSpPr>
          <p:nvPr>
            <p:ph type="title"/>
          </p:nvPr>
        </p:nvSpPr>
        <p:spPr>
          <a:xfrm>
            <a:off x="457200" y="1828800"/>
            <a:ext cx="8305800" cy="2057400"/>
          </a:xfrm>
          <a:solidFill>
            <a:srgbClr val="FFFF00"/>
          </a:solidFill>
        </p:spPr>
        <p:txBody>
          <a:bodyPr>
            <a:normAutofit/>
          </a:bodyPr>
          <a:lstStyle/>
          <a:p>
            <a:r>
              <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Causes of Plate </a:t>
            </a:r>
            <a:br>
              <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Tectonics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Convection Currents</a:t>
            </a:r>
          </a:p>
        </p:txBody>
      </p:sp>
      <p:sp>
        <p:nvSpPr>
          <p:cNvPr id="433155" name="Rectangle 3"/>
          <p:cNvSpPr>
            <a:spLocks noGrp="1" noChangeArrowheads="1"/>
          </p:cNvSpPr>
          <p:nvPr>
            <p:ph type="body" idx="1"/>
          </p:nvPr>
        </p:nvSpPr>
        <p:spPr/>
        <p:txBody>
          <a:bodyPr/>
          <a:lstStyle/>
          <a:p>
            <a:r>
              <a:rPr lang="en-US" sz="4400" dirty="0">
                <a:solidFill>
                  <a:srgbClr val="FF0000"/>
                </a:solidFill>
              </a:rPr>
              <a:t>Hot magma</a:t>
            </a:r>
            <a:r>
              <a:rPr lang="en-US" sz="4400" dirty="0"/>
              <a:t> in the Earth moves toward the surface, cools, then sinks again.</a:t>
            </a:r>
          </a:p>
          <a:p>
            <a:r>
              <a:rPr lang="en-US" sz="4400" dirty="0"/>
              <a:t>Creates </a:t>
            </a:r>
            <a:r>
              <a:rPr lang="en-US" sz="4400" dirty="0">
                <a:solidFill>
                  <a:srgbClr val="FF0000"/>
                </a:solidFill>
              </a:rPr>
              <a:t>convection</a:t>
            </a:r>
            <a:r>
              <a:rPr lang="en-US" sz="4400" dirty="0"/>
              <a:t> </a:t>
            </a:r>
            <a:r>
              <a:rPr lang="en-US" sz="4400" dirty="0">
                <a:solidFill>
                  <a:srgbClr val="FF0000"/>
                </a:solidFill>
              </a:rPr>
              <a:t>currents</a:t>
            </a:r>
            <a:r>
              <a:rPr lang="en-US" sz="4400" dirty="0"/>
              <a:t> beneath the plates that cause the plates to move.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Plate Movement</a:t>
            </a:r>
          </a:p>
        </p:txBody>
      </p:sp>
      <p:sp>
        <p:nvSpPr>
          <p:cNvPr id="26627" name="Rectangle 3"/>
          <p:cNvSpPr>
            <a:spLocks noGrp="1" noChangeArrowheads="1"/>
          </p:cNvSpPr>
          <p:nvPr>
            <p:ph type="body" idx="1"/>
          </p:nvPr>
        </p:nvSpPr>
        <p:spPr>
          <a:xfrm>
            <a:off x="685800" y="1828800"/>
            <a:ext cx="8077200" cy="4267200"/>
          </a:xfrm>
        </p:spPr>
        <p:txBody>
          <a:bodyPr/>
          <a:lstStyle/>
          <a:p>
            <a:r>
              <a:rPr lang="en-US" sz="3000"/>
              <a:t>“Plates” of lithosphere are moved around by the underlying hot mantle convection cells</a:t>
            </a:r>
            <a:endParaRPr lang="en-US"/>
          </a:p>
        </p:txBody>
      </p:sp>
      <p:pic>
        <p:nvPicPr>
          <p:cNvPr id="26630" name="Picture 6" descr="new-mantle-cell"/>
          <p:cNvPicPr>
            <a:picLocks noChangeAspect="1" noChangeArrowheads="1"/>
          </p:cNvPicPr>
          <p:nvPr/>
        </p:nvPicPr>
        <p:blipFill>
          <a:blip r:embed="rId3"/>
          <a:srcRect/>
          <a:stretch>
            <a:fillRect/>
          </a:stretch>
        </p:blipFill>
        <p:spPr bwMode="auto">
          <a:xfrm>
            <a:off x="2133600" y="2895600"/>
            <a:ext cx="4876800" cy="3749675"/>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8" name="Rectangle 4"/>
          <p:cNvSpPr>
            <a:spLocks noGrp="1" noChangeArrowheads="1"/>
          </p:cNvSpPr>
          <p:nvPr>
            <p:ph type="title"/>
          </p:nvPr>
        </p:nvSpPr>
        <p:spPr>
          <a:xfrm>
            <a:off x="457200" y="2286000"/>
            <a:ext cx="8229600" cy="1143000"/>
          </a:xfrm>
          <a:solidFill>
            <a:srgbClr val="FFFF00"/>
          </a:solidFill>
        </p:spPr>
        <p:txBody>
          <a:bodyPr/>
          <a:lstStyle/>
          <a:p>
            <a:r>
              <a:rPr lang="en-US"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Plate Boundaries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idx="1"/>
          </p:nvPr>
        </p:nvSpPr>
        <p:spPr>
          <a:xfrm>
            <a:off x="533400" y="990600"/>
            <a:ext cx="8229600" cy="838200"/>
          </a:xfrm>
        </p:spPr>
        <p:txBody>
          <a:bodyPr/>
          <a:lstStyle/>
          <a:p>
            <a:pPr>
              <a:buNone/>
            </a:pPr>
            <a:r>
              <a:rPr lang="en-US" sz="2000" dirty="0" smtClean="0">
                <a:latin typeface="Verdana" pitchFamily="80" charset="0"/>
              </a:rPr>
              <a:t>                                   </a:t>
            </a:r>
            <a:r>
              <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Verdana" pitchFamily="80" charset="0"/>
              </a:rPr>
              <a:t>OUR WORLD</a:t>
            </a:r>
            <a:endParaRPr lang="en-US" sz="2000" dirty="0">
              <a:latin typeface="Verdana" pitchFamily="80" charset="0"/>
            </a:endParaRPr>
          </a:p>
        </p:txBody>
      </p:sp>
      <p:pic>
        <p:nvPicPr>
          <p:cNvPr id="20484" name="Picture 4" descr="world"/>
          <p:cNvPicPr>
            <a:picLocks noChangeAspect="1" noChangeArrowheads="1"/>
          </p:cNvPicPr>
          <p:nvPr/>
        </p:nvPicPr>
        <p:blipFill>
          <a:blip r:embed="rId3"/>
          <a:srcRect/>
          <a:stretch>
            <a:fillRect/>
          </a:stretch>
        </p:blipFill>
        <p:spPr bwMode="auto">
          <a:xfrm>
            <a:off x="381000" y="1905000"/>
            <a:ext cx="8401050" cy="423227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ettc.lrhsd.org/archives/Pictures/platetectonics2.jpg"/>
          <p:cNvPicPr>
            <a:picLocks noChangeAspect="1" noChangeArrowheads="1"/>
          </p:cNvPicPr>
          <p:nvPr/>
        </p:nvPicPr>
        <p:blipFill>
          <a:blip r:embed="rId3"/>
          <a:srcRect/>
          <a:stretch>
            <a:fillRect/>
          </a:stretch>
        </p:blipFill>
        <p:spPr bwMode="auto">
          <a:xfrm>
            <a:off x="533400" y="1219200"/>
            <a:ext cx="8229600" cy="44577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2"/>
          <p:cNvSpPr txBox="1">
            <a:spLocks noChangeArrowheads="1"/>
          </p:cNvSpPr>
          <p:nvPr/>
        </p:nvSpPr>
        <p:spPr bwMode="auto">
          <a:xfrm>
            <a:off x="2209800" y="0"/>
            <a:ext cx="4953000" cy="861774"/>
          </a:xfrm>
          <a:prstGeom prst="rect">
            <a:avLst/>
          </a:prstGeom>
          <a:noFill/>
          <a:ln w="9525">
            <a:noFill/>
            <a:miter lim="800000"/>
            <a:headEnd/>
            <a:tailEnd/>
          </a:ln>
        </p:spPr>
        <p:txBody>
          <a:bodyPr wrap="square">
            <a:spAutoFit/>
          </a:bodyPr>
          <a:lstStyle/>
          <a:p>
            <a:r>
              <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MAJOR </a:t>
            </a: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 TECTONIC  PLATES</a:t>
            </a:r>
            <a:endPar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ndParaRPr>
          </a:p>
          <a:p>
            <a:endParaRPr lang="en-US" dirty="0">
              <a:latin typeface="Calibri" pitchFamily="34" charset="0"/>
            </a:endParaRPr>
          </a:p>
        </p:txBody>
      </p:sp>
      <p:pic>
        <p:nvPicPr>
          <p:cNvPr id="3075" name="Picture 4" descr="plate tectonics colored.png"/>
          <p:cNvPicPr>
            <a:picLocks noChangeAspect="1"/>
          </p:cNvPicPr>
          <p:nvPr/>
        </p:nvPicPr>
        <p:blipFill>
          <a:blip r:embed="rId3"/>
          <a:srcRect/>
          <a:stretch>
            <a:fillRect/>
          </a:stretch>
        </p:blipFill>
        <p:spPr bwMode="auto">
          <a:xfrm>
            <a:off x="457200" y="765175"/>
            <a:ext cx="8305800" cy="60928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685800" y="1752600"/>
            <a:ext cx="7772400" cy="1828800"/>
          </a:xfrm>
          <a:solidFill>
            <a:srgbClr val="FFFF00"/>
          </a:solidFill>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happens at tectonic plate boundaries?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t0.gstatic.com/images?q=tbn:ANd9GcQvkM6KGbBQReh996kGePPwrGsFiTxeGHr77iE0vfTcyC71y1bs"/>
          <p:cNvPicPr>
            <a:picLocks noChangeAspect="1" noChangeArrowheads="1"/>
          </p:cNvPicPr>
          <p:nvPr/>
        </p:nvPicPr>
        <p:blipFill>
          <a:blip r:embed="rId3"/>
          <a:srcRect/>
          <a:stretch>
            <a:fillRect/>
          </a:stretch>
        </p:blipFill>
        <p:spPr bwMode="auto">
          <a:xfrm>
            <a:off x="4038600" y="1533525"/>
            <a:ext cx="4876800" cy="2962275"/>
          </a:xfrm>
          <a:prstGeom prst="rect">
            <a:avLst/>
          </a:prstGeom>
          <a:noFill/>
          <a:ln w="9525">
            <a:noFill/>
            <a:miter lim="800000"/>
            <a:headEnd/>
            <a:tailEnd/>
          </a:ln>
        </p:spPr>
      </p:pic>
      <p:sp>
        <p:nvSpPr>
          <p:cNvPr id="7171" name="TextBox 2"/>
          <p:cNvSpPr txBox="1">
            <a:spLocks noChangeArrowheads="1"/>
          </p:cNvSpPr>
          <p:nvPr/>
        </p:nvSpPr>
        <p:spPr bwMode="auto">
          <a:xfrm>
            <a:off x="76200" y="152400"/>
            <a:ext cx="9096080" cy="3785652"/>
          </a:xfrm>
          <a:prstGeom prst="rect">
            <a:avLst/>
          </a:prstGeom>
          <a:noFill/>
          <a:ln w="9525">
            <a:noFill/>
            <a:miter lim="800000"/>
            <a:headEnd/>
            <a:tailEnd/>
          </a:ln>
        </p:spPr>
        <p:txBody>
          <a:bodyPr wrap="none">
            <a:spAutoFit/>
          </a:bodyPr>
          <a:lstStyle/>
          <a:p>
            <a:r>
              <a:rPr lang="en-US" sz="4000" dirty="0">
                <a:latin typeface="Calibri" pitchFamily="34" charset="0"/>
              </a:rPr>
              <a:t>There are three types of boundaries where</a:t>
            </a:r>
          </a:p>
          <a:p>
            <a:r>
              <a:rPr lang="en-US" sz="4000" dirty="0">
                <a:latin typeface="Calibri" pitchFamily="34" charset="0"/>
              </a:rPr>
              <a:t>crustal plates meet</a:t>
            </a:r>
            <a:r>
              <a:rPr lang="en-US" sz="4000" dirty="0" smtClean="0">
                <a:latin typeface="Calibri" pitchFamily="34" charset="0"/>
              </a:rPr>
              <a:t>:</a:t>
            </a:r>
          </a:p>
          <a:p>
            <a:endParaRPr lang="en-US" sz="4000" dirty="0">
              <a:latin typeface="Calibri" pitchFamily="34" charset="0"/>
            </a:endParaRPr>
          </a:p>
          <a:p>
            <a:pPr>
              <a:buFont typeface="Arial" charset="0"/>
              <a:buChar char="•"/>
            </a:pPr>
            <a:r>
              <a:rPr lang="en-US" sz="4000" dirty="0" smtClean="0">
                <a:latin typeface="Calibri" pitchFamily="34" charset="0"/>
              </a:rPr>
              <a:t> </a:t>
            </a:r>
            <a:r>
              <a:rPr lang="en-U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divergent</a:t>
            </a:r>
            <a:endParaRPr lang="en-US" sz="4000" dirty="0" smtClean="0">
              <a:latin typeface="Calibri" pitchFamily="34" charset="0"/>
            </a:endParaRPr>
          </a:p>
          <a:p>
            <a:pPr>
              <a:buFont typeface="Arial" charset="0"/>
              <a:buChar char="•"/>
            </a:pPr>
            <a:r>
              <a:rPr lang="en-US" sz="4000" dirty="0" smtClean="0">
                <a:latin typeface="Calibri" pitchFamily="34" charset="0"/>
              </a:rPr>
              <a:t> </a:t>
            </a:r>
            <a:r>
              <a:rPr lang="en-U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convergent</a:t>
            </a:r>
            <a:endParaRPr lang="en-US" sz="4000" dirty="0" smtClean="0">
              <a:latin typeface="Calibri" pitchFamily="34" charset="0"/>
            </a:endParaRPr>
          </a:p>
          <a:p>
            <a:pPr>
              <a:buFont typeface="Arial" charset="0"/>
              <a:buChar char="•"/>
            </a:pPr>
            <a:r>
              <a:rPr lang="en-US" sz="4000" dirty="0" smtClean="0">
                <a:latin typeface="Calibri" pitchFamily="34" charset="0"/>
              </a:rPr>
              <a:t> </a:t>
            </a:r>
            <a:r>
              <a:rPr lang="en-U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transform</a:t>
            </a:r>
            <a:endParaRPr lang="en-US" sz="4000" dirty="0">
              <a:latin typeface="Calibri" pitchFamily="34" charset="0"/>
            </a:endParaRPr>
          </a:p>
        </p:txBody>
      </p:sp>
      <p:pic>
        <p:nvPicPr>
          <p:cNvPr id="7172" name="Picture 5" descr="http://t0.gstatic.com/images?q=tbn:ANd9GcQjjI5tMhSG6qx7S19uLfZ3dCNgU3p6S0y64bykfVMlmdI66gZhQw"/>
          <p:cNvPicPr>
            <a:picLocks noChangeAspect="1" noChangeArrowheads="1"/>
          </p:cNvPicPr>
          <p:nvPr/>
        </p:nvPicPr>
        <p:blipFill>
          <a:blip r:embed="rId4"/>
          <a:srcRect/>
          <a:stretch>
            <a:fillRect/>
          </a:stretch>
        </p:blipFill>
        <p:spPr bwMode="auto">
          <a:xfrm>
            <a:off x="152400" y="4738688"/>
            <a:ext cx="5838825" cy="173831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1447800" y="304800"/>
            <a:ext cx="6553200" cy="646331"/>
          </a:xfrm>
          <a:prstGeom prst="rect">
            <a:avLst/>
          </a:prstGeom>
          <a:noFill/>
          <a:ln w="9525">
            <a:noFill/>
            <a:miter lim="800000"/>
            <a:headEnd/>
            <a:tailEnd/>
          </a:ln>
        </p:spPr>
        <p:txBody>
          <a:bodyPr>
            <a:spAutoFit/>
          </a:bodyPr>
          <a:lstStyle/>
          <a:p>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Divergent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 Plate  </a:t>
            </a:r>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Boundaries</a:t>
            </a:r>
          </a:p>
        </p:txBody>
      </p:sp>
      <p:pic>
        <p:nvPicPr>
          <p:cNvPr id="8195" name="Picture 4" descr="http://www.cotf.edu/ete/images/modules/msese/earthsysflr/EFPlateP3.gif"/>
          <p:cNvPicPr>
            <a:picLocks noChangeAspect="1" noChangeArrowheads="1"/>
          </p:cNvPicPr>
          <p:nvPr/>
        </p:nvPicPr>
        <p:blipFill>
          <a:blip r:embed="rId3"/>
          <a:srcRect/>
          <a:stretch>
            <a:fillRect/>
          </a:stretch>
        </p:blipFill>
        <p:spPr bwMode="auto">
          <a:xfrm>
            <a:off x="228600" y="3810000"/>
            <a:ext cx="3968750" cy="2362200"/>
          </a:xfrm>
          <a:prstGeom prst="rect">
            <a:avLst/>
          </a:prstGeom>
          <a:noFill/>
          <a:ln w="9525">
            <a:noFill/>
            <a:miter lim="800000"/>
            <a:headEnd/>
            <a:tailEnd/>
          </a:ln>
        </p:spPr>
      </p:pic>
      <p:pic>
        <p:nvPicPr>
          <p:cNvPr id="8196" name="Picture 6" descr="http://t0.gstatic.com/images?q=tbn:ANd9GcSdfb9vXcAGhBDIzPnADUx8GgVgsS89dHsJV4r-0Y5c7pCG9w0sUA"/>
          <p:cNvPicPr>
            <a:picLocks noChangeAspect="1" noChangeArrowheads="1"/>
          </p:cNvPicPr>
          <p:nvPr/>
        </p:nvPicPr>
        <p:blipFill>
          <a:blip r:embed="rId4"/>
          <a:srcRect/>
          <a:stretch>
            <a:fillRect/>
          </a:stretch>
        </p:blipFill>
        <p:spPr bwMode="auto">
          <a:xfrm>
            <a:off x="4800600" y="4038600"/>
            <a:ext cx="3803650" cy="2362200"/>
          </a:xfrm>
          <a:prstGeom prst="rect">
            <a:avLst/>
          </a:prstGeom>
          <a:noFill/>
          <a:ln w="9525">
            <a:noFill/>
            <a:miter lim="800000"/>
            <a:headEnd/>
            <a:tailEnd/>
          </a:ln>
        </p:spPr>
      </p:pic>
      <p:sp>
        <p:nvSpPr>
          <p:cNvPr id="8197" name="TextBox 7"/>
          <p:cNvSpPr txBox="1">
            <a:spLocks noChangeArrowheads="1"/>
          </p:cNvSpPr>
          <p:nvPr/>
        </p:nvSpPr>
        <p:spPr bwMode="auto">
          <a:xfrm>
            <a:off x="685800" y="990600"/>
            <a:ext cx="7441332" cy="2062103"/>
          </a:xfrm>
          <a:prstGeom prst="rect">
            <a:avLst/>
          </a:prstGeom>
          <a:noFill/>
          <a:ln w="9525">
            <a:noFill/>
            <a:miter lim="800000"/>
            <a:headEnd/>
            <a:tailEnd/>
          </a:ln>
        </p:spPr>
        <p:txBody>
          <a:bodyPr wrap="none">
            <a:spAutoFit/>
          </a:bodyPr>
          <a:lstStyle/>
          <a:p>
            <a:pPr>
              <a:buFont typeface="Arial" charset="0"/>
              <a:buChar char="•"/>
            </a:pPr>
            <a:r>
              <a:rPr lang="en-US" sz="3200" dirty="0"/>
              <a:t> </a:t>
            </a:r>
            <a:r>
              <a:rPr lang="en-US" sz="3200" dirty="0" smtClean="0"/>
              <a:t>Also </a:t>
            </a:r>
            <a:r>
              <a:rPr lang="en-US" sz="3200" dirty="0"/>
              <a:t>called rift </a:t>
            </a:r>
            <a:r>
              <a:rPr lang="en-US" sz="3200" dirty="0" smtClean="0"/>
              <a:t>zone.</a:t>
            </a:r>
            <a:endParaRPr lang="en-US" sz="3200" dirty="0"/>
          </a:p>
          <a:p>
            <a:pPr>
              <a:buFont typeface="Arial" charset="0"/>
              <a:buChar char="•"/>
            </a:pPr>
            <a:r>
              <a:rPr lang="en-US" sz="3200" dirty="0"/>
              <a:t> </a:t>
            </a:r>
            <a:r>
              <a:rPr lang="en-US" sz="3200" dirty="0" smtClean="0"/>
              <a:t>Plates </a:t>
            </a:r>
            <a:r>
              <a:rPr lang="en-US" sz="3200" dirty="0"/>
              <a:t>moving </a:t>
            </a:r>
            <a:r>
              <a:rPr lang="en-US" sz="3200" dirty="0" smtClean="0"/>
              <a:t>apart.</a:t>
            </a:r>
            <a:endParaRPr lang="en-US" sz="3200" dirty="0"/>
          </a:p>
          <a:p>
            <a:pPr>
              <a:buFont typeface="Arial" charset="0"/>
              <a:buChar char="•"/>
            </a:pPr>
            <a:r>
              <a:rPr lang="en-US" sz="3200" dirty="0"/>
              <a:t> </a:t>
            </a:r>
            <a:r>
              <a:rPr lang="en-US" sz="3200" dirty="0" smtClean="0"/>
              <a:t>Sea </a:t>
            </a:r>
            <a:r>
              <a:rPr lang="en-US" sz="3200" dirty="0"/>
              <a:t>floor is </a:t>
            </a:r>
            <a:r>
              <a:rPr lang="en-US" sz="3200" dirty="0" smtClean="0"/>
              <a:t>created by sea floor spreading.</a:t>
            </a:r>
            <a:endParaRPr lang="en-US" sz="3200" dirty="0"/>
          </a:p>
          <a:p>
            <a:pPr>
              <a:buFont typeface="Arial" charset="0"/>
              <a:buChar char="•"/>
            </a:pPr>
            <a:r>
              <a:rPr lang="en-US" sz="3200" dirty="0"/>
              <a:t> </a:t>
            </a:r>
            <a:r>
              <a:rPr lang="en-US" sz="3200" dirty="0" smtClean="0"/>
              <a:t>Forms mid-oceanic ridges.</a:t>
            </a:r>
            <a:endParaRPr lang="en-US" sz="3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p:cNvSpPr txBox="1">
            <a:spLocks noChangeArrowheads="1"/>
          </p:cNvSpPr>
          <p:nvPr/>
        </p:nvSpPr>
        <p:spPr bwMode="auto">
          <a:xfrm>
            <a:off x="1447800" y="304800"/>
            <a:ext cx="6553200" cy="646331"/>
          </a:xfrm>
          <a:prstGeom prst="rect">
            <a:avLst/>
          </a:prstGeom>
          <a:noFill/>
          <a:ln w="9525">
            <a:noFill/>
            <a:miter lim="800000"/>
            <a:headEnd/>
            <a:tailEnd/>
          </a:ln>
        </p:spPr>
        <p:txBody>
          <a:bodyPr>
            <a:spAutoFit/>
          </a:bodyPr>
          <a:lstStyle/>
          <a:p>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Divergent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 Plate  Boundaries</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ndParaRPr>
          </a:p>
        </p:txBody>
      </p:sp>
      <p:pic>
        <p:nvPicPr>
          <p:cNvPr id="10243" name="Picture 8" descr="https://thegeosphere.pbworks.com/f/1269229385/diverg.jpg"/>
          <p:cNvPicPr>
            <a:picLocks noChangeAspect="1" noChangeArrowheads="1"/>
          </p:cNvPicPr>
          <p:nvPr/>
        </p:nvPicPr>
        <p:blipFill>
          <a:blip r:embed="rId3"/>
          <a:srcRect/>
          <a:stretch>
            <a:fillRect/>
          </a:stretch>
        </p:blipFill>
        <p:spPr bwMode="auto">
          <a:xfrm>
            <a:off x="1516063" y="1155700"/>
            <a:ext cx="6256337" cy="54737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ChangeArrowheads="1"/>
          </p:cNvSpPr>
          <p:nvPr/>
        </p:nvSpPr>
        <p:spPr bwMode="auto">
          <a:xfrm>
            <a:off x="685800" y="838200"/>
            <a:ext cx="7772400" cy="1143000"/>
          </a:xfrm>
          <a:prstGeom prst="rect">
            <a:avLst/>
          </a:prstGeom>
          <a:noFill/>
          <a:ln w="9525">
            <a:noFill/>
            <a:miter lim="800000"/>
            <a:headEnd/>
            <a:tailEnd/>
          </a:ln>
        </p:spPr>
        <p:txBody>
          <a:bodyPr anchor="ctr"/>
          <a:lstStyle/>
          <a:p>
            <a:pPr algn="ctr" eaLnBrk="1" hangingPunct="1"/>
            <a:r>
              <a:rPr lang="en-US" sz="4400">
                <a:solidFill>
                  <a:schemeClr val="tx2"/>
                </a:solidFill>
              </a:rPr>
              <a:t>Age of Oceanic Crust</a:t>
            </a:r>
          </a:p>
        </p:txBody>
      </p:sp>
      <p:pic>
        <p:nvPicPr>
          <p:cNvPr id="36868" name="Picture 4" descr="age-ocean"/>
          <p:cNvPicPr>
            <a:picLocks noChangeAspect="1" noChangeArrowheads="1"/>
          </p:cNvPicPr>
          <p:nvPr/>
        </p:nvPicPr>
        <p:blipFill>
          <a:blip r:embed="rId3"/>
          <a:srcRect/>
          <a:stretch>
            <a:fillRect/>
          </a:stretch>
        </p:blipFill>
        <p:spPr bwMode="auto">
          <a:xfrm>
            <a:off x="881063" y="1819275"/>
            <a:ext cx="7272337" cy="4581525"/>
          </a:xfrm>
          <a:prstGeom prst="rect">
            <a:avLst/>
          </a:prstGeom>
          <a:noFill/>
        </p:spPr>
      </p:pic>
      <p:sp>
        <p:nvSpPr>
          <p:cNvPr id="36869" name="Text Box 5"/>
          <p:cNvSpPr txBox="1">
            <a:spLocks noChangeArrowheads="1"/>
          </p:cNvSpPr>
          <p:nvPr/>
        </p:nvSpPr>
        <p:spPr bwMode="auto">
          <a:xfrm>
            <a:off x="5410200" y="6400800"/>
            <a:ext cx="2743200" cy="304800"/>
          </a:xfrm>
          <a:prstGeom prst="rect">
            <a:avLst/>
          </a:prstGeom>
          <a:noFill/>
          <a:ln w="9525">
            <a:noFill/>
            <a:miter lim="800000"/>
            <a:headEnd/>
            <a:tailEnd/>
          </a:ln>
        </p:spPr>
        <p:txBody>
          <a:bodyPr>
            <a:spAutoFit/>
          </a:bodyPr>
          <a:lstStyle/>
          <a:p>
            <a:pPr>
              <a:spcBef>
                <a:spcPct val="50000"/>
              </a:spcBef>
            </a:pPr>
            <a:r>
              <a:rPr lang="en-US" sz="1400"/>
              <a:t>Courtesy of www.ngdc.noaa.gov</a:t>
            </a: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1219200" y="304800"/>
            <a:ext cx="6781800" cy="646331"/>
          </a:xfrm>
          <a:prstGeom prst="rect">
            <a:avLst/>
          </a:prstGeom>
          <a:noFill/>
          <a:ln w="9525">
            <a:noFill/>
            <a:miter lim="800000"/>
            <a:headEnd/>
            <a:tailEnd/>
          </a:ln>
        </p:spPr>
        <p:txBody>
          <a:bodyPr>
            <a:spAutoFit/>
          </a:bodyPr>
          <a:lstStyle/>
          <a:p>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Convergent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Plate </a:t>
            </a:r>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Boundaries</a:t>
            </a:r>
          </a:p>
        </p:txBody>
      </p:sp>
      <p:pic>
        <p:nvPicPr>
          <p:cNvPr id="12291" name="Picture 8" descr="http://elearning.stkc.go.th/lms/html/earth_science/LOcanada4/403/images/3_1.jpg"/>
          <p:cNvPicPr>
            <a:picLocks noChangeAspect="1" noChangeArrowheads="1"/>
          </p:cNvPicPr>
          <p:nvPr/>
        </p:nvPicPr>
        <p:blipFill>
          <a:blip r:embed="rId3"/>
          <a:srcRect/>
          <a:stretch>
            <a:fillRect/>
          </a:stretch>
        </p:blipFill>
        <p:spPr bwMode="auto">
          <a:xfrm>
            <a:off x="1787525" y="990600"/>
            <a:ext cx="5603875" cy="561975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Convergent Boundaries</a:t>
            </a:r>
          </a:p>
        </p:txBody>
      </p:sp>
      <p:sp>
        <p:nvSpPr>
          <p:cNvPr id="421891" name="Rectangle 3"/>
          <p:cNvSpPr>
            <a:spLocks noGrp="1" noChangeArrowheads="1"/>
          </p:cNvSpPr>
          <p:nvPr>
            <p:ph type="body" idx="1"/>
          </p:nvPr>
        </p:nvSpPr>
        <p:spPr/>
        <p:txBody>
          <a:bodyPr/>
          <a:lstStyle/>
          <a:p>
            <a:r>
              <a:rPr lang="en-US" sz="4400"/>
              <a:t>Boundaries between two plates that are </a:t>
            </a:r>
            <a:r>
              <a:rPr lang="en-US" sz="4400">
                <a:solidFill>
                  <a:srgbClr val="FF0000"/>
                </a:solidFill>
              </a:rPr>
              <a:t>colliding</a:t>
            </a:r>
            <a:endParaRPr lang="en-US" sz="4400"/>
          </a:p>
          <a:p>
            <a:pPr>
              <a:buFontTx/>
              <a:buNone/>
            </a:pPr>
            <a:r>
              <a:rPr lang="en-US" sz="4400"/>
              <a:t>				</a:t>
            </a:r>
            <a:r>
              <a:rPr lang="en-US" sz="6000">
                <a:sym typeface="Wingdings" pitchFamily="2" charset="2"/>
              </a:rPr>
              <a:t>  </a:t>
            </a:r>
          </a:p>
          <a:p>
            <a:r>
              <a:rPr lang="en-US" sz="4400"/>
              <a:t>There are 3 types…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Type 1</a:t>
            </a:r>
          </a:p>
        </p:txBody>
      </p:sp>
      <p:sp>
        <p:nvSpPr>
          <p:cNvPr id="422915" name="Rectangle 3"/>
          <p:cNvSpPr>
            <a:spLocks noGrp="1" noChangeArrowheads="1"/>
          </p:cNvSpPr>
          <p:nvPr>
            <p:ph type="body" idx="1"/>
          </p:nvPr>
        </p:nvSpPr>
        <p:spPr>
          <a:xfrm>
            <a:off x="457200" y="1371600"/>
            <a:ext cx="8229600" cy="4724400"/>
          </a:xfrm>
        </p:spPr>
        <p:txBody>
          <a:bodyPr/>
          <a:lstStyle/>
          <a:p>
            <a:pPr>
              <a:lnSpc>
                <a:spcPct val="90000"/>
              </a:lnSpc>
            </a:pPr>
            <a:r>
              <a:rPr lang="en-US" sz="4400" dirty="0">
                <a:solidFill>
                  <a:srgbClr val="FF0000"/>
                </a:solidFill>
              </a:rPr>
              <a:t>Ocean plate</a:t>
            </a:r>
            <a:r>
              <a:rPr lang="en-US" sz="4400" dirty="0"/>
              <a:t> colliding with </a:t>
            </a:r>
            <a:r>
              <a:rPr lang="en-US" sz="4400" dirty="0" smtClean="0"/>
              <a:t> </a:t>
            </a:r>
            <a:r>
              <a:rPr lang="en-US" sz="4400" dirty="0">
                <a:solidFill>
                  <a:srgbClr val="FF0000"/>
                </a:solidFill>
              </a:rPr>
              <a:t>continental </a:t>
            </a:r>
            <a:r>
              <a:rPr lang="en-US" sz="4400" dirty="0" smtClean="0">
                <a:solidFill>
                  <a:srgbClr val="FF0000"/>
                </a:solidFill>
              </a:rPr>
              <a:t>plate.</a:t>
            </a:r>
            <a:endParaRPr lang="en-US" sz="4400" dirty="0"/>
          </a:p>
          <a:p>
            <a:pPr>
              <a:lnSpc>
                <a:spcPct val="90000"/>
              </a:lnSpc>
            </a:pPr>
            <a:r>
              <a:rPr lang="en-US" sz="4400" dirty="0" err="1">
                <a:solidFill>
                  <a:srgbClr val="FF0000"/>
                </a:solidFill>
              </a:rPr>
              <a:t>Subduction</a:t>
            </a:r>
            <a:r>
              <a:rPr lang="en-US" sz="4400" dirty="0">
                <a:solidFill>
                  <a:srgbClr val="FF0000"/>
                </a:solidFill>
              </a:rPr>
              <a:t> Zone</a:t>
            </a:r>
            <a:r>
              <a:rPr lang="en-US" sz="4400" dirty="0"/>
              <a:t>: where the </a:t>
            </a:r>
            <a:r>
              <a:rPr lang="en-US" sz="4400" dirty="0" smtClean="0"/>
              <a:t>oceanic </a:t>
            </a:r>
            <a:r>
              <a:rPr lang="en-US" sz="4400" dirty="0"/>
              <a:t>plate slides under the </a:t>
            </a:r>
            <a:r>
              <a:rPr lang="en-US" sz="4400" dirty="0" smtClean="0"/>
              <a:t>continental plate.</a:t>
            </a:r>
            <a:endParaRPr lang="en-US" sz="4400" dirty="0"/>
          </a:p>
          <a:p>
            <a:pPr>
              <a:lnSpc>
                <a:spcPct val="90000"/>
              </a:lnSpc>
            </a:pPr>
            <a:r>
              <a:rPr lang="en-US" sz="4400" dirty="0">
                <a:solidFill>
                  <a:srgbClr val="FF0000"/>
                </a:solidFill>
              </a:rPr>
              <a:t>VOLCANOES</a:t>
            </a:r>
            <a:r>
              <a:rPr lang="en-US" sz="4400" dirty="0"/>
              <a:t> occur at </a:t>
            </a:r>
            <a:r>
              <a:rPr lang="en-US" sz="4400" dirty="0" err="1">
                <a:solidFill>
                  <a:srgbClr val="FF0000"/>
                </a:solidFill>
              </a:rPr>
              <a:t>subduction</a:t>
            </a:r>
            <a:r>
              <a:rPr lang="en-US" sz="4400" dirty="0">
                <a:solidFill>
                  <a:srgbClr val="FF0000"/>
                </a:solidFill>
              </a:rPr>
              <a:t> zones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3941" name="Picture 5" descr="Fig21oceancont"/>
          <p:cNvPicPr>
            <a:picLocks noChangeAspect="1" noChangeArrowheads="1"/>
          </p:cNvPicPr>
          <p:nvPr/>
        </p:nvPicPr>
        <p:blipFill>
          <a:blip r:embed="rId2"/>
          <a:srcRect/>
          <a:stretch>
            <a:fillRect/>
          </a:stretch>
        </p:blipFill>
        <p:spPr bwMode="auto">
          <a:xfrm>
            <a:off x="0" y="533400"/>
            <a:ext cx="9144000" cy="5389563"/>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1349" name="Picture 5" descr="Nazca-SoAm plates gif"/>
          <p:cNvPicPr>
            <a:picLocks noChangeAspect="1" noChangeArrowheads="1"/>
          </p:cNvPicPr>
          <p:nvPr/>
        </p:nvPicPr>
        <p:blipFill>
          <a:blip r:embed="rId2"/>
          <a:srcRect/>
          <a:stretch>
            <a:fillRect/>
          </a:stretch>
        </p:blipFill>
        <p:spPr bwMode="auto">
          <a:xfrm>
            <a:off x="0" y="1452563"/>
            <a:ext cx="9144000" cy="5405437"/>
          </a:xfrm>
          <a:prstGeom prst="rect">
            <a:avLst/>
          </a:prstGeom>
          <a:noFill/>
        </p:spPr>
      </p:pic>
      <p:sp>
        <p:nvSpPr>
          <p:cNvPr id="441350" name="Rectangle 6"/>
          <p:cNvSpPr>
            <a:spLocks noGrp="1" noChangeArrowheads="1"/>
          </p:cNvSpPr>
          <p:nvPr>
            <p:ph type="title"/>
          </p:nvPr>
        </p:nvSpPr>
        <p:spPr/>
        <p:txBody>
          <a:bodyPr>
            <a:normAutofit fontScale="90000"/>
          </a:bodyPr>
          <a:lstStyle/>
          <a:p>
            <a:r>
              <a:rPr lang="en-US" sz="4800"/>
              <a:t>Andes Mountains, </a:t>
            </a:r>
            <a:br>
              <a:rPr lang="en-US" sz="4800"/>
            </a:br>
            <a:r>
              <a:rPr lang="en-US" sz="4800"/>
              <a:t>South America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Type 2</a:t>
            </a:r>
          </a:p>
        </p:txBody>
      </p:sp>
      <p:sp>
        <p:nvSpPr>
          <p:cNvPr id="424963" name="Rectangle 3"/>
          <p:cNvSpPr>
            <a:spLocks noGrp="1" noChangeArrowheads="1"/>
          </p:cNvSpPr>
          <p:nvPr>
            <p:ph type="body" idx="1"/>
          </p:nvPr>
        </p:nvSpPr>
        <p:spPr/>
        <p:txBody>
          <a:bodyPr/>
          <a:lstStyle/>
          <a:p>
            <a:r>
              <a:rPr lang="en-US" sz="4400" dirty="0">
                <a:solidFill>
                  <a:srgbClr val="FF0000"/>
                </a:solidFill>
              </a:rPr>
              <a:t>Ocean plate</a:t>
            </a:r>
            <a:r>
              <a:rPr lang="en-US" sz="4400" dirty="0"/>
              <a:t> colliding with another </a:t>
            </a:r>
            <a:r>
              <a:rPr lang="en-US" sz="4400" dirty="0">
                <a:solidFill>
                  <a:srgbClr val="FF0000"/>
                </a:solidFill>
              </a:rPr>
              <a:t>ocean </a:t>
            </a:r>
            <a:r>
              <a:rPr lang="en-US" sz="4400" dirty="0" smtClean="0">
                <a:solidFill>
                  <a:srgbClr val="FF0000"/>
                </a:solidFill>
              </a:rPr>
              <a:t>plate.</a:t>
            </a:r>
            <a:endParaRPr lang="en-US" sz="4400" dirty="0"/>
          </a:p>
          <a:p>
            <a:r>
              <a:rPr lang="en-US" sz="4400" dirty="0"/>
              <a:t>The less dense plate slides under the more dense plate creating a </a:t>
            </a:r>
            <a:r>
              <a:rPr lang="en-US" sz="4400" dirty="0" err="1">
                <a:solidFill>
                  <a:srgbClr val="FF0000"/>
                </a:solidFill>
              </a:rPr>
              <a:t>subduction</a:t>
            </a:r>
            <a:r>
              <a:rPr lang="en-US" sz="4400" dirty="0">
                <a:solidFill>
                  <a:srgbClr val="FF0000"/>
                </a:solidFill>
              </a:rPr>
              <a:t> zone </a:t>
            </a:r>
            <a:r>
              <a:rPr lang="en-US" sz="4400" dirty="0"/>
              <a:t>called a </a:t>
            </a:r>
            <a:r>
              <a:rPr lang="en-US" sz="4400" dirty="0" smtClean="0">
                <a:solidFill>
                  <a:srgbClr val="FF0000"/>
                </a:solidFill>
              </a:rPr>
              <a:t>TRENCH.</a:t>
            </a:r>
            <a:endParaRPr lang="en-US" sz="4400" dirty="0">
              <a:solidFill>
                <a:srgbClr val="FF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5989" name="Picture 5" descr="Fig21oceanocean"/>
          <p:cNvPicPr>
            <a:picLocks noChangeAspect="1" noChangeArrowheads="1"/>
          </p:cNvPicPr>
          <p:nvPr/>
        </p:nvPicPr>
        <p:blipFill>
          <a:blip r:embed="rId2"/>
          <a:srcRect/>
          <a:stretch>
            <a:fillRect/>
          </a:stretch>
        </p:blipFill>
        <p:spPr bwMode="auto">
          <a:xfrm>
            <a:off x="0" y="914400"/>
            <a:ext cx="9144000" cy="5268913"/>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BUNTY DAVID\Downloads\mariana-trench-map.jpg"/>
          <p:cNvPicPr>
            <a:picLocks noChangeAspect="1" noChangeArrowheads="1"/>
          </p:cNvPicPr>
          <p:nvPr/>
        </p:nvPicPr>
        <p:blipFill>
          <a:blip r:embed="rId2"/>
          <a:srcRect/>
          <a:stretch>
            <a:fillRect/>
          </a:stretch>
        </p:blipFill>
        <p:spPr bwMode="auto">
          <a:xfrm>
            <a:off x="838200" y="1524000"/>
            <a:ext cx="7467600" cy="5105400"/>
          </a:xfrm>
          <a:prstGeom prst="rect">
            <a:avLst/>
          </a:prstGeom>
          <a:noFill/>
        </p:spPr>
      </p:pic>
      <p:sp>
        <p:nvSpPr>
          <p:cNvPr id="4" name="Rectangle 3"/>
          <p:cNvSpPr/>
          <p:nvPr/>
        </p:nvSpPr>
        <p:spPr>
          <a:xfrm>
            <a:off x="914400" y="304800"/>
            <a:ext cx="7315200" cy="584775"/>
          </a:xfrm>
          <a:prstGeom prst="rect">
            <a:avLst/>
          </a:prstGeom>
        </p:spPr>
        <p:txBody>
          <a:bodyPr wrap="square">
            <a:spAutoFit/>
          </a:bodyPr>
          <a:lstStyle/>
          <a:p>
            <a:pPr lvl="0" algn="ctr"/>
            <a:r>
              <a:rPr lang="en-US" sz="3200" b="1" cap="all" dirty="0" smtClean="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rPr>
              <a:t>MARIANA TRENCH – PACIFIC OCEAN</a:t>
            </a:r>
            <a:endParaRPr lang="en-US" sz="3200" b="1" cap="all"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Grp="1" noChangeArrowheads="1"/>
          </p:cNvSpPr>
          <p:nvPr>
            <p:ph type="title"/>
          </p:nvPr>
        </p:nvSpPr>
        <p:spPr/>
        <p:txBody>
          <a:bodyPr/>
          <a:lstStyle/>
          <a:p>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Type 3</a:t>
            </a:r>
          </a:p>
        </p:txBody>
      </p:sp>
      <p:sp>
        <p:nvSpPr>
          <p:cNvPr id="427011" name="Rectangle 3"/>
          <p:cNvSpPr>
            <a:spLocks noGrp="1" noChangeArrowheads="1"/>
          </p:cNvSpPr>
          <p:nvPr>
            <p:ph type="body" idx="1"/>
          </p:nvPr>
        </p:nvSpPr>
        <p:spPr/>
        <p:txBody>
          <a:bodyPr/>
          <a:lstStyle/>
          <a:p>
            <a:r>
              <a:rPr lang="en-US" sz="4400" dirty="0"/>
              <a:t>A </a:t>
            </a:r>
            <a:r>
              <a:rPr lang="en-US" sz="4400" dirty="0">
                <a:solidFill>
                  <a:srgbClr val="FF0000"/>
                </a:solidFill>
              </a:rPr>
              <a:t>continental plate</a:t>
            </a:r>
            <a:r>
              <a:rPr lang="en-US" sz="4400" dirty="0"/>
              <a:t> colliding with another </a:t>
            </a:r>
            <a:r>
              <a:rPr lang="en-US" sz="4400" dirty="0">
                <a:solidFill>
                  <a:srgbClr val="FF0000"/>
                </a:solidFill>
              </a:rPr>
              <a:t>continental </a:t>
            </a:r>
            <a:r>
              <a:rPr lang="en-US" sz="4400" dirty="0" smtClean="0">
                <a:solidFill>
                  <a:srgbClr val="FF0000"/>
                </a:solidFill>
              </a:rPr>
              <a:t>plate.</a:t>
            </a:r>
            <a:endParaRPr lang="en-US" sz="4400" dirty="0"/>
          </a:p>
          <a:p>
            <a:r>
              <a:rPr lang="en-US" sz="4400" dirty="0">
                <a:solidFill>
                  <a:srgbClr val="FF0000"/>
                </a:solidFill>
              </a:rPr>
              <a:t>Have Collision Zones:</a:t>
            </a:r>
          </a:p>
          <a:p>
            <a:pPr lvl="1"/>
            <a:r>
              <a:rPr lang="en-US" sz="4000" dirty="0"/>
              <a:t>a place where </a:t>
            </a:r>
            <a:r>
              <a:rPr lang="en-US" sz="4000" dirty="0">
                <a:solidFill>
                  <a:srgbClr val="FF0000"/>
                </a:solidFill>
              </a:rPr>
              <a:t>folded</a:t>
            </a:r>
            <a:r>
              <a:rPr lang="en-US" sz="4000" dirty="0"/>
              <a:t> and </a:t>
            </a:r>
            <a:r>
              <a:rPr lang="en-US" sz="4000" dirty="0">
                <a:solidFill>
                  <a:srgbClr val="FF0000"/>
                </a:solidFill>
              </a:rPr>
              <a:t>thrust faulted mountains</a:t>
            </a:r>
            <a:r>
              <a:rPr lang="en-US" sz="4000" dirty="0"/>
              <a:t> form.</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9061" name="Picture 5" descr="Fig21contcont"/>
          <p:cNvPicPr>
            <a:picLocks noChangeAspect="1" noChangeArrowheads="1"/>
          </p:cNvPicPr>
          <p:nvPr/>
        </p:nvPicPr>
        <p:blipFill>
          <a:blip r:embed="rId2"/>
          <a:srcRect/>
          <a:stretch>
            <a:fillRect/>
          </a:stretch>
        </p:blipFill>
        <p:spPr bwMode="auto">
          <a:xfrm>
            <a:off x="0" y="990600"/>
            <a:ext cx="9144000" cy="5256213"/>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2" name="Rectangle 6"/>
          <p:cNvSpPr>
            <a:spLocks noChangeArrowheads="1"/>
          </p:cNvSpPr>
          <p:nvPr/>
        </p:nvSpPr>
        <p:spPr bwMode="auto">
          <a:xfrm>
            <a:off x="2819400" y="838200"/>
            <a:ext cx="3276600" cy="1143000"/>
          </a:xfrm>
          <a:prstGeom prst="rect">
            <a:avLst/>
          </a:prstGeom>
          <a:noFill/>
          <a:ln w="9525">
            <a:noFill/>
            <a:miter lim="800000"/>
            <a:headEnd/>
            <a:tailEnd/>
          </a:ln>
        </p:spPr>
        <p:txBody>
          <a:bodyPr anchor="ctr"/>
          <a:lstStyle/>
          <a:p>
            <a:pPr algn="ctr" eaLnBrk="1" hangingPunct="1"/>
            <a:r>
              <a:rPr lang="en-US" sz="4400">
                <a:solidFill>
                  <a:schemeClr val="tx2"/>
                </a:solidFill>
              </a:rPr>
              <a:t>Himalayas</a:t>
            </a:r>
          </a:p>
        </p:txBody>
      </p:sp>
      <p:pic>
        <p:nvPicPr>
          <p:cNvPr id="45063" name="Picture 7" descr="Mount_Everest_from_Rombok_Gompa,_Tibet"/>
          <p:cNvPicPr>
            <a:picLocks noChangeAspect="1" noChangeArrowheads="1"/>
          </p:cNvPicPr>
          <p:nvPr/>
        </p:nvPicPr>
        <p:blipFill>
          <a:blip r:embed="rId3"/>
          <a:srcRect/>
          <a:stretch>
            <a:fillRect/>
          </a:stretch>
        </p:blipFill>
        <p:spPr bwMode="auto">
          <a:xfrm>
            <a:off x="6172200" y="1524000"/>
            <a:ext cx="2311400" cy="2819400"/>
          </a:xfrm>
          <a:prstGeom prst="rect">
            <a:avLst/>
          </a:prstGeom>
          <a:noFill/>
        </p:spPr>
      </p:pic>
      <p:pic>
        <p:nvPicPr>
          <p:cNvPr id="45064" name="Picture 8" descr="800px-Mount_Everest_from_Rongbuk_may_2005"/>
          <p:cNvPicPr>
            <a:picLocks noChangeAspect="1" noChangeArrowheads="1"/>
          </p:cNvPicPr>
          <p:nvPr/>
        </p:nvPicPr>
        <p:blipFill>
          <a:blip r:embed="rId4"/>
          <a:srcRect/>
          <a:stretch>
            <a:fillRect/>
          </a:stretch>
        </p:blipFill>
        <p:spPr bwMode="auto">
          <a:xfrm>
            <a:off x="2667000" y="2057400"/>
            <a:ext cx="3352800" cy="2286000"/>
          </a:xfrm>
          <a:prstGeom prst="rect">
            <a:avLst/>
          </a:prstGeom>
          <a:noFill/>
        </p:spPr>
      </p:pic>
      <p:pic>
        <p:nvPicPr>
          <p:cNvPr id="45065" name="Picture 9" descr="800px-Everestpanoram"/>
          <p:cNvPicPr>
            <a:picLocks noChangeAspect="1" noChangeArrowheads="1"/>
          </p:cNvPicPr>
          <p:nvPr/>
        </p:nvPicPr>
        <p:blipFill>
          <a:blip r:embed="rId5"/>
          <a:srcRect/>
          <a:stretch>
            <a:fillRect/>
          </a:stretch>
        </p:blipFill>
        <p:spPr bwMode="auto">
          <a:xfrm>
            <a:off x="2667000" y="4687888"/>
            <a:ext cx="6096000" cy="1484312"/>
          </a:xfrm>
          <a:prstGeom prst="rect">
            <a:avLst/>
          </a:prstGeom>
          <a:noFill/>
        </p:spPr>
      </p:pic>
      <p:pic>
        <p:nvPicPr>
          <p:cNvPr id="45066" name="Picture 10" descr="Himalaya-formation"/>
          <p:cNvPicPr>
            <a:picLocks noChangeAspect="1" noChangeArrowheads="1"/>
          </p:cNvPicPr>
          <p:nvPr/>
        </p:nvPicPr>
        <p:blipFill>
          <a:blip r:embed="rId6"/>
          <a:srcRect/>
          <a:stretch>
            <a:fillRect/>
          </a:stretch>
        </p:blipFill>
        <p:spPr bwMode="auto">
          <a:xfrm>
            <a:off x="381000" y="2209800"/>
            <a:ext cx="2097088" cy="3802063"/>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1219200" y="304800"/>
            <a:ext cx="6781800" cy="646331"/>
          </a:xfrm>
          <a:prstGeom prst="rect">
            <a:avLst/>
          </a:prstGeom>
          <a:noFill/>
          <a:ln w="9525">
            <a:noFill/>
            <a:miter lim="800000"/>
            <a:headEnd/>
            <a:tailEnd/>
          </a:ln>
        </p:spPr>
        <p:txBody>
          <a:bodyPr>
            <a:spAutoFit/>
          </a:bodyPr>
          <a:lstStyle/>
          <a:p>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Transform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 Plate  </a:t>
            </a:r>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Boundaries</a:t>
            </a:r>
          </a:p>
        </p:txBody>
      </p:sp>
      <p:pic>
        <p:nvPicPr>
          <p:cNvPr id="13315" name="Picture 8" descr="http://library.thinkquest.org/27026/tearft.gif"/>
          <p:cNvPicPr>
            <a:picLocks noChangeAspect="1" noChangeArrowheads="1"/>
          </p:cNvPicPr>
          <p:nvPr/>
        </p:nvPicPr>
        <p:blipFill>
          <a:blip r:embed="rId3"/>
          <a:srcRect/>
          <a:stretch>
            <a:fillRect/>
          </a:stretch>
        </p:blipFill>
        <p:spPr bwMode="auto">
          <a:xfrm>
            <a:off x="209550" y="3124200"/>
            <a:ext cx="3905250" cy="2166938"/>
          </a:xfrm>
          <a:prstGeom prst="rect">
            <a:avLst/>
          </a:prstGeom>
          <a:noFill/>
          <a:ln w="9525">
            <a:noFill/>
            <a:miter lim="800000"/>
            <a:headEnd/>
            <a:tailEnd/>
          </a:ln>
        </p:spPr>
      </p:pic>
      <p:pic>
        <p:nvPicPr>
          <p:cNvPr id="13316" name="Picture 10" descr="http://www.ncaggregates.org/education/graphics/transform.jpg"/>
          <p:cNvPicPr>
            <a:picLocks noChangeAspect="1" noChangeArrowheads="1"/>
          </p:cNvPicPr>
          <p:nvPr/>
        </p:nvPicPr>
        <p:blipFill>
          <a:blip r:embed="rId4"/>
          <a:srcRect/>
          <a:stretch>
            <a:fillRect/>
          </a:stretch>
        </p:blipFill>
        <p:spPr bwMode="auto">
          <a:xfrm>
            <a:off x="4267200" y="3124200"/>
            <a:ext cx="4648200" cy="2303463"/>
          </a:xfrm>
          <a:prstGeom prst="rect">
            <a:avLst/>
          </a:prstGeom>
          <a:noFill/>
          <a:ln w="9525">
            <a:noFill/>
            <a:miter lim="800000"/>
            <a:headEnd/>
            <a:tailEnd/>
          </a:ln>
        </p:spPr>
      </p:pic>
      <p:sp>
        <p:nvSpPr>
          <p:cNvPr id="13317" name="TextBox 6"/>
          <p:cNvSpPr txBox="1">
            <a:spLocks noChangeArrowheads="1"/>
          </p:cNvSpPr>
          <p:nvPr/>
        </p:nvSpPr>
        <p:spPr bwMode="auto">
          <a:xfrm>
            <a:off x="1727200" y="1295400"/>
            <a:ext cx="6252609" cy="1569660"/>
          </a:xfrm>
          <a:prstGeom prst="rect">
            <a:avLst/>
          </a:prstGeom>
          <a:noFill/>
          <a:ln w="9525">
            <a:noFill/>
            <a:miter lim="800000"/>
            <a:headEnd/>
            <a:tailEnd/>
          </a:ln>
        </p:spPr>
        <p:txBody>
          <a:bodyPr wrap="none">
            <a:spAutoFit/>
          </a:bodyPr>
          <a:lstStyle/>
          <a:p>
            <a:pPr>
              <a:buFont typeface="Arial" charset="0"/>
              <a:buChar char="•"/>
            </a:pPr>
            <a:r>
              <a:rPr lang="en-US" sz="3200" dirty="0"/>
              <a:t> </a:t>
            </a:r>
            <a:r>
              <a:rPr lang="en-US" sz="3200" dirty="0" smtClean="0"/>
              <a:t>Plates move / slide </a:t>
            </a:r>
            <a:r>
              <a:rPr lang="en-US" sz="3200" dirty="0"/>
              <a:t>past each </a:t>
            </a:r>
            <a:r>
              <a:rPr lang="en-US" sz="3200" dirty="0" smtClean="0"/>
              <a:t>other.</a:t>
            </a:r>
            <a:endParaRPr lang="en-US" sz="3200" dirty="0"/>
          </a:p>
          <a:p>
            <a:pPr>
              <a:buFont typeface="Arial" charset="0"/>
              <a:buChar char="•"/>
            </a:pPr>
            <a:r>
              <a:rPr lang="en-US" sz="3200" dirty="0"/>
              <a:t> </a:t>
            </a:r>
            <a:r>
              <a:rPr lang="en-US" sz="3200" dirty="0" smtClean="0"/>
              <a:t>Faults </a:t>
            </a:r>
            <a:r>
              <a:rPr lang="en-US" sz="3200" dirty="0"/>
              <a:t>are </a:t>
            </a:r>
            <a:r>
              <a:rPr lang="en-US" sz="3200" dirty="0" smtClean="0"/>
              <a:t>formed.</a:t>
            </a:r>
          </a:p>
          <a:p>
            <a:pPr>
              <a:buFont typeface="Arial" charset="0"/>
              <a:buChar char="•"/>
            </a:pPr>
            <a:r>
              <a:rPr lang="en-US" sz="3200" dirty="0"/>
              <a:t> </a:t>
            </a:r>
            <a:r>
              <a:rPr lang="en-US" sz="3200" dirty="0" smtClean="0"/>
              <a:t>Earthquakes along faults.</a:t>
            </a:r>
            <a:endParaRPr lang="en-US" sz="3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1219200" y="304800"/>
            <a:ext cx="6781800" cy="646331"/>
          </a:xfrm>
          <a:prstGeom prst="rect">
            <a:avLst/>
          </a:prstGeom>
          <a:noFill/>
          <a:ln w="9525">
            <a:noFill/>
            <a:miter lim="800000"/>
            <a:headEnd/>
            <a:tailEnd/>
          </a:ln>
        </p:spPr>
        <p:txBody>
          <a:bodyPr>
            <a:spAutoFit/>
          </a:bodyPr>
          <a:lstStyle/>
          <a:p>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Transform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rPr>
              <a:t> Plate  Boundaries</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ndParaRPr>
          </a:p>
        </p:txBody>
      </p:sp>
      <p:pic>
        <p:nvPicPr>
          <p:cNvPr id="14339" name="Picture 4" descr="http://geomaps.wr.usgs.gov/parks/pltec/SAtransform244x201.gif"/>
          <p:cNvPicPr>
            <a:picLocks noChangeAspect="1" noChangeArrowheads="1"/>
          </p:cNvPicPr>
          <p:nvPr/>
        </p:nvPicPr>
        <p:blipFill>
          <a:blip r:embed="rId3"/>
          <a:srcRect/>
          <a:stretch>
            <a:fillRect/>
          </a:stretch>
        </p:blipFill>
        <p:spPr bwMode="auto">
          <a:xfrm>
            <a:off x="533400" y="2362200"/>
            <a:ext cx="4254500" cy="3505200"/>
          </a:xfrm>
          <a:prstGeom prst="rect">
            <a:avLst/>
          </a:prstGeom>
          <a:noFill/>
          <a:ln w="9525">
            <a:noFill/>
            <a:miter lim="800000"/>
            <a:headEnd/>
            <a:tailEnd/>
          </a:ln>
        </p:spPr>
      </p:pic>
      <p:sp>
        <p:nvSpPr>
          <p:cNvPr id="14340" name="TextBox 6"/>
          <p:cNvSpPr txBox="1">
            <a:spLocks noChangeArrowheads="1"/>
          </p:cNvSpPr>
          <p:nvPr/>
        </p:nvSpPr>
        <p:spPr bwMode="auto">
          <a:xfrm>
            <a:off x="1822450" y="1600200"/>
            <a:ext cx="5492750" cy="584200"/>
          </a:xfrm>
          <a:prstGeom prst="rect">
            <a:avLst/>
          </a:prstGeom>
          <a:noFill/>
          <a:ln w="9525">
            <a:noFill/>
            <a:miter lim="800000"/>
            <a:headEnd/>
            <a:tailEnd/>
          </a:ln>
        </p:spPr>
        <p:txBody>
          <a:bodyPr wrap="none">
            <a:spAutoFit/>
          </a:bodyPr>
          <a:lstStyle/>
          <a:p>
            <a:r>
              <a:rPr lang="en-US" sz="3200"/>
              <a:t>Example:  San Andreas Fault</a:t>
            </a:r>
          </a:p>
        </p:txBody>
      </p:sp>
      <p:pic>
        <p:nvPicPr>
          <p:cNvPr id="14341" name="Picture 2" descr="http://4.bp.blogspot.com/-QQq4nzj7tto/TZOw7rCUIbI/AAAAAAAAADo/9h6YYFq8_LM/s1600/san-andreas-fault.jpg"/>
          <p:cNvPicPr>
            <a:picLocks noChangeAspect="1" noChangeArrowheads="1"/>
          </p:cNvPicPr>
          <p:nvPr/>
        </p:nvPicPr>
        <p:blipFill>
          <a:blip r:embed="rId4"/>
          <a:srcRect/>
          <a:stretch>
            <a:fillRect/>
          </a:stretch>
        </p:blipFill>
        <p:spPr bwMode="auto">
          <a:xfrm>
            <a:off x="5181600" y="2362200"/>
            <a:ext cx="3459163" cy="35052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solidFill>
            <a:srgbClr val="FFFF00"/>
          </a:solidFill>
        </p:spPr>
        <p:txBody>
          <a:bodyPr/>
          <a:lstStyle/>
          <a:p>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Plate Tectonics Summary</a:t>
            </a:r>
          </a:p>
        </p:txBody>
      </p:sp>
      <p:sp>
        <p:nvSpPr>
          <p:cNvPr id="80899" name="Rectangle 3"/>
          <p:cNvSpPr>
            <a:spLocks noGrp="1" noChangeArrowheads="1"/>
          </p:cNvSpPr>
          <p:nvPr>
            <p:ph type="body" idx="1"/>
          </p:nvPr>
        </p:nvSpPr>
        <p:spPr>
          <a:xfrm>
            <a:off x="685800" y="1981200"/>
            <a:ext cx="7772400" cy="4572000"/>
          </a:xfrm>
        </p:spPr>
        <p:txBody>
          <a:bodyPr/>
          <a:lstStyle/>
          <a:p>
            <a:pPr>
              <a:lnSpc>
                <a:spcPct val="90000"/>
              </a:lnSpc>
            </a:pPr>
            <a:r>
              <a:rPr lang="en-US" sz="2800" dirty="0"/>
              <a:t>The Earth is made up of 3 main layers (core, mantle, crust</a:t>
            </a:r>
            <a:r>
              <a:rPr lang="en-US" sz="2800" dirty="0" smtClean="0"/>
              <a:t>).</a:t>
            </a:r>
            <a:endParaRPr lang="en-US" sz="2800" dirty="0"/>
          </a:p>
          <a:p>
            <a:pPr>
              <a:lnSpc>
                <a:spcPct val="90000"/>
              </a:lnSpc>
            </a:pPr>
            <a:r>
              <a:rPr lang="en-US" sz="2800" dirty="0"/>
              <a:t>On the surface of the Earth are tectonic plates that slowly move around the </a:t>
            </a:r>
            <a:r>
              <a:rPr lang="en-US" sz="2800" dirty="0" smtClean="0"/>
              <a:t>globe.</a:t>
            </a:r>
            <a:endParaRPr lang="en-US" sz="2800" dirty="0"/>
          </a:p>
          <a:p>
            <a:pPr>
              <a:lnSpc>
                <a:spcPct val="90000"/>
              </a:lnSpc>
            </a:pPr>
            <a:r>
              <a:rPr lang="en-US" sz="2800" dirty="0"/>
              <a:t>Plates are made of crust and upper mantle (lithosphere</a:t>
            </a:r>
            <a:r>
              <a:rPr lang="en-US" sz="2800" dirty="0" smtClean="0"/>
              <a:t>).</a:t>
            </a:r>
            <a:endParaRPr lang="en-US" sz="2800" dirty="0"/>
          </a:p>
          <a:p>
            <a:pPr>
              <a:lnSpc>
                <a:spcPct val="90000"/>
              </a:lnSpc>
            </a:pPr>
            <a:r>
              <a:rPr lang="en-US" sz="2800" dirty="0"/>
              <a:t>There are 2 types of </a:t>
            </a:r>
            <a:r>
              <a:rPr lang="en-US" sz="2800" dirty="0" smtClean="0"/>
              <a:t>plate.</a:t>
            </a:r>
            <a:endParaRPr lang="en-US" sz="2800" dirty="0"/>
          </a:p>
          <a:p>
            <a:pPr>
              <a:lnSpc>
                <a:spcPct val="90000"/>
              </a:lnSpc>
            </a:pPr>
            <a:r>
              <a:rPr lang="en-US" sz="2800" dirty="0"/>
              <a:t>There are 3 types of plate </a:t>
            </a:r>
            <a:r>
              <a:rPr lang="en-US" sz="2800" dirty="0" smtClean="0"/>
              <a:t>boundaries.</a:t>
            </a:r>
            <a:endParaRPr lang="en-US" sz="2800" dirty="0"/>
          </a:p>
          <a:p>
            <a:pPr>
              <a:lnSpc>
                <a:spcPct val="90000"/>
              </a:lnSpc>
            </a:pPr>
            <a:r>
              <a:rPr lang="en-US" sz="2800" dirty="0"/>
              <a:t>Volcanoes and Earthquakes are closely linked to the margins of the tectonic </a:t>
            </a:r>
            <a:r>
              <a:rPr lang="en-US" sz="2800" dirty="0" smtClean="0"/>
              <a:t>plates.</a:t>
            </a:r>
            <a:endParaRPr lang="en-US"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TotalTime>
  <Words>1930</Words>
  <Application>Microsoft Office PowerPoint</Application>
  <PresentationFormat>On-screen Show (4:3)</PresentationFormat>
  <Paragraphs>183</Paragraphs>
  <Slides>39</Slides>
  <Notes>19</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Slide 1</vt:lpstr>
      <vt:lpstr>Slide 2</vt:lpstr>
      <vt:lpstr>THEORY OF PLATE TECTONICS</vt:lpstr>
      <vt:lpstr> The Structure of the Earth  </vt:lpstr>
      <vt:lpstr>Structure of the Earth</vt:lpstr>
      <vt:lpstr>The Crust</vt:lpstr>
      <vt:lpstr>Plate Tectonics</vt:lpstr>
      <vt:lpstr>What is Plate Tectonics</vt:lpstr>
      <vt:lpstr>What are tectonic plates made of?</vt:lpstr>
      <vt:lpstr>What is the Lithosphere?</vt:lpstr>
      <vt:lpstr>What lies beneath the tectonic plates?</vt:lpstr>
      <vt:lpstr>What is the AsthenosPhere?</vt:lpstr>
      <vt:lpstr>2 Types of Plates</vt:lpstr>
      <vt:lpstr>Causes of Plate  Tectonics</vt:lpstr>
      <vt:lpstr>Convection Currents</vt:lpstr>
      <vt:lpstr>Plate Movement</vt:lpstr>
      <vt:lpstr>Plate Boundaries</vt:lpstr>
      <vt:lpstr>Slide 18</vt:lpstr>
      <vt:lpstr>Slide 19</vt:lpstr>
      <vt:lpstr>Slide 20</vt:lpstr>
      <vt:lpstr>What happens at tectonic plate boundaries?</vt:lpstr>
      <vt:lpstr>Slide 22</vt:lpstr>
      <vt:lpstr>Slide 23</vt:lpstr>
      <vt:lpstr>Slide 24</vt:lpstr>
      <vt:lpstr>Slide 25</vt:lpstr>
      <vt:lpstr>Slide 26</vt:lpstr>
      <vt:lpstr>Convergent Boundaries</vt:lpstr>
      <vt:lpstr>Type 1</vt:lpstr>
      <vt:lpstr>Slide 29</vt:lpstr>
      <vt:lpstr>Andes Mountains,  South America</vt:lpstr>
      <vt:lpstr>Type 2</vt:lpstr>
      <vt:lpstr>Slide 32</vt:lpstr>
      <vt:lpstr>Slide 33</vt:lpstr>
      <vt:lpstr>Type 3</vt:lpstr>
      <vt:lpstr>Slide 35</vt:lpstr>
      <vt:lpstr>Slide 36</vt:lpstr>
      <vt:lpstr>Slide 37</vt:lpstr>
      <vt:lpstr>Slide 38</vt:lpstr>
      <vt:lpstr>Plate Tectonics 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Structure of the Earth and Plate Tectonics</dc:title>
  <dc:creator>BUNTY DAVID</dc:creator>
  <cp:lastModifiedBy>BUNTY DAVID</cp:lastModifiedBy>
  <cp:revision>38</cp:revision>
  <dcterms:created xsi:type="dcterms:W3CDTF">2015-07-29T10:05:01Z</dcterms:created>
  <dcterms:modified xsi:type="dcterms:W3CDTF">2016-03-09T02:17:09Z</dcterms:modified>
</cp:coreProperties>
</file>